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92" r:id="rId2"/>
    <p:sldId id="399" r:id="rId3"/>
    <p:sldId id="293" r:id="rId4"/>
    <p:sldId id="294" r:id="rId5"/>
    <p:sldId id="295" r:id="rId6"/>
    <p:sldId id="296" r:id="rId7"/>
    <p:sldId id="400" r:id="rId8"/>
    <p:sldId id="350" r:id="rId9"/>
    <p:sldId id="365" r:id="rId10"/>
    <p:sldId id="401" r:id="rId11"/>
    <p:sldId id="366" r:id="rId12"/>
    <p:sldId id="402" r:id="rId13"/>
    <p:sldId id="367" r:id="rId14"/>
    <p:sldId id="403" r:id="rId15"/>
    <p:sldId id="368" r:id="rId16"/>
    <p:sldId id="404" r:id="rId17"/>
    <p:sldId id="351" r:id="rId18"/>
    <p:sldId id="405" r:id="rId19"/>
    <p:sldId id="352" r:id="rId20"/>
    <p:sldId id="406" r:id="rId21"/>
    <p:sldId id="303" r:id="rId22"/>
    <p:sldId id="407" r:id="rId23"/>
    <p:sldId id="304" r:id="rId24"/>
    <p:sldId id="305" r:id="rId25"/>
    <p:sldId id="408" r:id="rId26"/>
    <p:sldId id="410" r:id="rId27"/>
    <p:sldId id="306" r:id="rId28"/>
    <p:sldId id="307" r:id="rId29"/>
    <p:sldId id="308" r:id="rId30"/>
    <p:sldId id="309" r:id="rId31"/>
    <p:sldId id="310" r:id="rId32"/>
    <p:sldId id="409" r:id="rId33"/>
    <p:sldId id="311" r:id="rId34"/>
    <p:sldId id="312" r:id="rId35"/>
    <p:sldId id="313" r:id="rId36"/>
    <p:sldId id="411" r:id="rId37"/>
    <p:sldId id="314" r:id="rId38"/>
    <p:sldId id="412" r:id="rId39"/>
    <p:sldId id="315" r:id="rId40"/>
    <p:sldId id="413" r:id="rId41"/>
    <p:sldId id="316" r:id="rId42"/>
    <p:sldId id="414" r:id="rId43"/>
    <p:sldId id="353" r:id="rId44"/>
    <p:sldId id="317" r:id="rId45"/>
    <p:sldId id="318" r:id="rId46"/>
    <p:sldId id="319" r:id="rId47"/>
    <p:sldId id="320" r:id="rId48"/>
    <p:sldId id="415" r:id="rId49"/>
    <p:sldId id="321" r:id="rId50"/>
    <p:sldId id="416" r:id="rId51"/>
    <p:sldId id="355" r:id="rId52"/>
    <p:sldId id="322" r:id="rId53"/>
    <p:sldId id="417" r:id="rId54"/>
    <p:sldId id="323" r:id="rId55"/>
    <p:sldId id="325" r:id="rId56"/>
    <p:sldId id="326" r:id="rId57"/>
    <p:sldId id="327" r:id="rId58"/>
    <p:sldId id="356" r:id="rId59"/>
    <p:sldId id="418" r:id="rId60"/>
    <p:sldId id="329" r:id="rId61"/>
    <p:sldId id="357" r:id="rId62"/>
    <p:sldId id="420" r:id="rId63"/>
    <p:sldId id="330" r:id="rId64"/>
    <p:sldId id="332" r:id="rId65"/>
    <p:sldId id="333" r:id="rId66"/>
    <p:sldId id="419" r:id="rId67"/>
    <p:sldId id="358" r:id="rId68"/>
    <p:sldId id="334" r:id="rId69"/>
    <p:sldId id="335" r:id="rId70"/>
    <p:sldId id="338" r:id="rId71"/>
    <p:sldId id="421" r:id="rId72"/>
    <p:sldId id="359" r:id="rId73"/>
    <p:sldId id="360" r:id="rId74"/>
    <p:sldId id="422" r:id="rId75"/>
    <p:sldId id="423" r:id="rId76"/>
    <p:sldId id="361" r:id="rId77"/>
    <p:sldId id="424" r:id="rId78"/>
    <p:sldId id="340" r:id="rId79"/>
    <p:sldId id="336" r:id="rId80"/>
    <p:sldId id="337" r:id="rId81"/>
    <p:sldId id="341" r:id="rId82"/>
    <p:sldId id="425" r:id="rId83"/>
    <p:sldId id="342" r:id="rId84"/>
    <p:sldId id="343" r:id="rId85"/>
    <p:sldId id="344" r:id="rId86"/>
    <p:sldId id="426" r:id="rId87"/>
    <p:sldId id="427" r:id="rId88"/>
    <p:sldId id="362" r:id="rId89"/>
    <p:sldId id="428" r:id="rId90"/>
    <p:sldId id="371" r:id="rId91"/>
    <p:sldId id="372" r:id="rId92"/>
    <p:sldId id="429" r:id="rId93"/>
    <p:sldId id="345" r:id="rId9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664" y="-12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notesViewPr>
    <p:cSldViewPr>
      <p:cViewPr varScale="1">
        <p:scale>
          <a:sx n="69" d="100"/>
          <a:sy n="69" d="100"/>
        </p:scale>
        <p:origin x="-331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EE5F3A-FAE6-4044-927D-81849E742408}" type="datetimeFigureOut">
              <a:rPr lang="de-DE" smtClean="0"/>
              <a:pPr/>
              <a:t>09.11.2018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DAAD4-8728-4928-82E5-A3712DA36ADB}" type="slidenum">
              <a:rPr lang="de-DE" smtClean="0"/>
              <a:pPr/>
              <a:t>‹Nr.›</a:t>
            </a:fld>
            <a:endParaRPr lang="de-DE"/>
          </a:p>
        </p:txBody>
      </p:sp>
    </p:spTree>
    <p:extLst>
      <p:ext uri="{BB962C8B-B14F-4D97-AF65-F5344CB8AC3E}">
        <p14:creationId xmlns:p14="http://schemas.microsoft.com/office/powerpoint/2010/main" val="122367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Folienbildplatzhalter 1"/>
          <p:cNvSpPr>
            <a:spLocks noGrp="1" noRot="1" noChangeAspect="1" noTextEdit="1"/>
          </p:cNvSpPr>
          <p:nvPr>
            <p:ph type="sldImg"/>
          </p:nvPr>
        </p:nvSpPr>
        <p:spPr bwMode="auto">
          <a:noFill/>
          <a:ln>
            <a:solidFill>
              <a:srgbClr val="000000"/>
            </a:solidFill>
            <a:miter lim="800000"/>
            <a:headEnd/>
            <a:tailEnd/>
          </a:ln>
        </p:spPr>
      </p:sp>
      <p:sp>
        <p:nvSpPr>
          <p:cNvPr id="300035" name="Notizenplatzhalter 2"/>
          <p:cNvSpPr>
            <a:spLocks noGrp="1"/>
          </p:cNvSpPr>
          <p:nvPr>
            <p:ph type="body" idx="1"/>
          </p:nvPr>
        </p:nvSpPr>
        <p:spPr bwMode="auto">
          <a:noFill/>
        </p:spPr>
        <p:txBody>
          <a:bodyPr/>
          <a:lstStyle/>
          <a:p>
            <a:r>
              <a:rPr lang="de-DE" dirty="0" smtClean="0">
                <a:ea typeface="ＭＳ Ｐゴシック" pitchFamily="34" charset="-128"/>
              </a:rPr>
              <a:t>Sehr unzureichende, auffallende Nachlässigkeiten der LR obwohl die PO dies vorschreibt (auf Bilder und Videos im Internet usw. erkennbare Nachlässigkeiten), </a:t>
            </a:r>
            <a:r>
              <a:rPr lang="en-US" dirty="0" err="1" smtClean="0">
                <a:ea typeface="ＭＳ Ｐゴシック" pitchFamily="34" charset="-128"/>
              </a:rPr>
              <a:t>kein</a:t>
            </a:r>
            <a:r>
              <a:rPr lang="en-US" dirty="0" smtClean="0">
                <a:ea typeface="ＭＳ Ｐゴシック" pitchFamily="34" charset="-128"/>
              </a:rPr>
              <a:t> </a:t>
            </a:r>
            <a:r>
              <a:rPr lang="en-US" dirty="0" err="1" smtClean="0">
                <a:ea typeface="ＭＳ Ｐゴシック" pitchFamily="34" charset="-128"/>
              </a:rPr>
              <a:t>Fluchtpunkt</a:t>
            </a:r>
            <a:r>
              <a:rPr lang="en-US" dirty="0" smtClean="0">
                <a:ea typeface="ＭＳ Ｐゴシック" pitchFamily="34" charset="-128"/>
              </a:rPr>
              <a:t> </a:t>
            </a:r>
            <a:r>
              <a:rPr lang="en-US" dirty="0" err="1" smtClean="0">
                <a:ea typeface="ＭＳ Ｐゴシック" pitchFamily="34" charset="-128"/>
              </a:rPr>
              <a:t>für</a:t>
            </a:r>
            <a:r>
              <a:rPr lang="en-US" dirty="0" smtClean="0">
                <a:ea typeface="ＭＳ Ｐゴシック" pitchFamily="34" charset="-128"/>
              </a:rPr>
              <a:t> den </a:t>
            </a:r>
            <a:r>
              <a:rPr lang="en-US" dirty="0" err="1" smtClean="0">
                <a:ea typeface="ＭＳ Ｐゴシック" pitchFamily="34" charset="-128"/>
              </a:rPr>
              <a:t>Helfer</a:t>
            </a:r>
            <a:r>
              <a:rPr lang="en-US" dirty="0" smtClean="0">
                <a:ea typeface="ＭＳ Ｐゴシック" pitchFamily="34" charset="-128"/>
              </a:rPr>
              <a:t> </a:t>
            </a:r>
            <a:r>
              <a:rPr lang="en-US" dirty="0" err="1" smtClean="0">
                <a:ea typeface="ＭＳ Ｐゴシック" pitchFamily="34" charset="-128"/>
              </a:rPr>
              <a:t>usw</a:t>
            </a:r>
            <a:r>
              <a:rPr lang="en-US" dirty="0" smtClean="0">
                <a:ea typeface="ＭＳ Ｐゴシック" pitchFamily="34" charset="-128"/>
              </a:rPr>
              <a:t>. Die </a:t>
            </a:r>
            <a:r>
              <a:rPr lang="en-US" dirty="0" err="1" smtClean="0">
                <a:ea typeface="ＭＳ Ｐゴシック" pitchFamily="34" charset="-128"/>
              </a:rPr>
              <a:t>Markierungen</a:t>
            </a:r>
            <a:r>
              <a:rPr lang="en-US" dirty="0" smtClean="0">
                <a:ea typeface="ＭＳ Ｐゴシック" pitchFamily="34" charset="-128"/>
              </a:rPr>
              <a:t> </a:t>
            </a:r>
            <a:r>
              <a:rPr lang="en-US" dirty="0" err="1" smtClean="0">
                <a:ea typeface="ＭＳ Ｐゴシック" pitchFamily="34" charset="-128"/>
              </a:rPr>
              <a:t>sind</a:t>
            </a:r>
            <a:r>
              <a:rPr lang="en-US" dirty="0" smtClean="0">
                <a:ea typeface="ＭＳ Ｐゴシック" pitchFamily="34" charset="-128"/>
              </a:rPr>
              <a:t> </a:t>
            </a:r>
            <a:r>
              <a:rPr lang="en-US" dirty="0" err="1" smtClean="0">
                <a:ea typeface="ＭＳ Ｐゴシック" pitchFamily="34" charset="-128"/>
              </a:rPr>
              <a:t>für</a:t>
            </a:r>
            <a:r>
              <a:rPr lang="en-US" dirty="0" smtClean="0">
                <a:ea typeface="ＭＳ Ｐゴシック" pitchFamily="34" charset="-128"/>
              </a:rPr>
              <a:t> den </a:t>
            </a:r>
            <a:r>
              <a:rPr lang="en-US" dirty="0" err="1" smtClean="0">
                <a:ea typeface="ＭＳ Ｐゴシック" pitchFamily="34" charset="-128"/>
              </a:rPr>
              <a:t>Helfer</a:t>
            </a:r>
            <a:r>
              <a:rPr lang="en-US" dirty="0" smtClean="0">
                <a:ea typeface="ＭＳ Ｐゴシック" pitchFamily="34" charset="-128"/>
              </a:rPr>
              <a:t>, den LR und </a:t>
            </a:r>
            <a:r>
              <a:rPr lang="en-US" dirty="0" err="1" smtClean="0">
                <a:ea typeface="ＭＳ Ｐゴシック" pitchFamily="34" charset="-128"/>
              </a:rPr>
              <a:t>auch</a:t>
            </a:r>
            <a:r>
              <a:rPr lang="en-US" dirty="0" smtClean="0">
                <a:ea typeface="ＭＳ Ｐゴシック" pitchFamily="34" charset="-128"/>
              </a:rPr>
              <a:t> </a:t>
            </a:r>
            <a:r>
              <a:rPr lang="en-US" dirty="0" err="1" smtClean="0">
                <a:ea typeface="ＭＳ Ｐゴシック" pitchFamily="34" charset="-128"/>
              </a:rPr>
              <a:t>für</a:t>
            </a:r>
            <a:r>
              <a:rPr lang="en-US" dirty="0" smtClean="0">
                <a:ea typeface="ＭＳ Ｐゴシック" pitchFamily="34" charset="-128"/>
              </a:rPr>
              <a:t> den HF </a:t>
            </a:r>
            <a:r>
              <a:rPr lang="en-US" dirty="0" err="1" smtClean="0">
                <a:ea typeface="ＭＳ Ｐゴシック" pitchFamily="34" charset="-128"/>
              </a:rPr>
              <a:t>sehr</a:t>
            </a:r>
            <a:r>
              <a:rPr lang="en-US" dirty="0" smtClean="0">
                <a:ea typeface="ＭＳ Ｐゴシック" pitchFamily="34" charset="-128"/>
              </a:rPr>
              <a:t> </a:t>
            </a:r>
            <a:r>
              <a:rPr lang="en-US" dirty="0" err="1" smtClean="0">
                <a:ea typeface="ＭＳ Ｐゴシック" pitchFamily="34" charset="-128"/>
              </a:rPr>
              <a:t>wichtig</a:t>
            </a:r>
            <a:r>
              <a:rPr lang="en-US" dirty="0" smtClean="0">
                <a:ea typeface="ＭＳ Ｐゴシック" pitchFamily="34" charset="-128"/>
              </a:rPr>
              <a:t> und </a:t>
            </a:r>
            <a:r>
              <a:rPr lang="en-US" dirty="0" err="1" smtClean="0">
                <a:ea typeface="ＭＳ Ｐゴシック" pitchFamily="34" charset="-128"/>
              </a:rPr>
              <a:t>bieten</a:t>
            </a:r>
            <a:r>
              <a:rPr lang="en-US" dirty="0" smtClean="0">
                <a:ea typeface="ＭＳ Ｐゴシック" pitchFamily="34" charset="-128"/>
              </a:rPr>
              <a:t> </a:t>
            </a:r>
            <a:r>
              <a:rPr lang="en-US" dirty="0" err="1" smtClean="0">
                <a:ea typeface="ＭＳ Ｐゴシック" pitchFamily="34" charset="-128"/>
              </a:rPr>
              <a:t>darüber</a:t>
            </a:r>
            <a:r>
              <a:rPr lang="en-US" dirty="0" smtClean="0">
                <a:ea typeface="ＭＳ Ｐゴシック" pitchFamily="34" charset="-128"/>
              </a:rPr>
              <a:t> </a:t>
            </a:r>
            <a:r>
              <a:rPr lang="en-US" dirty="0" err="1" smtClean="0">
                <a:ea typeface="ＭＳ Ｐゴシック" pitchFamily="34" charset="-128"/>
              </a:rPr>
              <a:t>hinaus</a:t>
            </a:r>
            <a:r>
              <a:rPr lang="en-US" dirty="0" smtClean="0">
                <a:ea typeface="ＭＳ Ｐゴシック" pitchFamily="34" charset="-128"/>
              </a:rPr>
              <a:t> </a:t>
            </a:r>
            <a:r>
              <a:rPr lang="en-US" dirty="0" err="1" smtClean="0">
                <a:ea typeface="ＭＳ Ｐゴシック" pitchFamily="34" charset="-128"/>
              </a:rPr>
              <a:t>gleichbleibende</a:t>
            </a:r>
            <a:r>
              <a:rPr lang="en-US" dirty="0" smtClean="0">
                <a:ea typeface="ＭＳ Ｐゴシック" pitchFamily="34" charset="-128"/>
              </a:rPr>
              <a:t> </a:t>
            </a:r>
            <a:r>
              <a:rPr lang="en-US" dirty="0" err="1" smtClean="0">
                <a:ea typeface="ＭＳ Ｐゴシック" pitchFamily="34" charset="-128"/>
              </a:rPr>
              <a:t>Abläufe</a:t>
            </a:r>
            <a:r>
              <a:rPr lang="en-US" dirty="0" smtClean="0">
                <a:ea typeface="ＭＳ Ｐゴシック" pitchFamily="34" charset="-128"/>
              </a:rPr>
              <a:t> </a:t>
            </a:r>
            <a:r>
              <a:rPr lang="en-US" dirty="0" err="1" smtClean="0">
                <a:ea typeface="ＭＳ Ｐゴシック" pitchFamily="34" charset="-128"/>
              </a:rPr>
              <a:t>während</a:t>
            </a:r>
            <a:r>
              <a:rPr lang="en-US" dirty="0" smtClean="0">
                <a:ea typeface="ＭＳ Ｐゴシック" pitchFamily="34" charset="-128"/>
              </a:rPr>
              <a:t> </a:t>
            </a:r>
            <a:r>
              <a:rPr lang="en-US" dirty="0" err="1" smtClean="0">
                <a:ea typeface="ＭＳ Ｐゴシック" pitchFamily="34" charset="-128"/>
              </a:rPr>
              <a:t>einer</a:t>
            </a:r>
            <a:r>
              <a:rPr lang="en-US" dirty="0" smtClean="0">
                <a:ea typeface="ＭＳ Ｐゴシック" pitchFamily="34" charset="-128"/>
              </a:rPr>
              <a:t> </a:t>
            </a:r>
            <a:r>
              <a:rPr lang="en-US" dirty="0" err="1" smtClean="0">
                <a:ea typeface="ＭＳ Ｐゴシック" pitchFamily="34" charset="-128"/>
              </a:rPr>
              <a:t>Prüfung</a:t>
            </a:r>
            <a:endParaRPr lang="de-DE" dirty="0" smtClean="0">
              <a:ea typeface="ＭＳ Ｐゴシック" pitchFamily="34" charset="-128"/>
            </a:endParaRPr>
          </a:p>
        </p:txBody>
      </p:sp>
      <p:sp>
        <p:nvSpPr>
          <p:cNvPr id="300036" name="Foliennummernplatzhalter 3"/>
          <p:cNvSpPr>
            <a:spLocks noGrp="1"/>
          </p:cNvSpPr>
          <p:nvPr>
            <p:ph type="sldNum" sz="quarter" idx="5"/>
          </p:nvPr>
        </p:nvSpPr>
        <p:spPr bwMode="auto">
          <a:noFill/>
          <a:ln>
            <a:miter lim="800000"/>
            <a:headEnd/>
            <a:tailEnd/>
          </a:ln>
        </p:spPr>
        <p:txBody>
          <a:bodyPr/>
          <a:lstStyle/>
          <a:p>
            <a:fld id="{E9B8E227-3AA6-44CF-A997-0BE8EACC221B}" type="slidenum">
              <a:rPr lang="de-DE" smtClean="0"/>
              <a:pPr/>
              <a:t>6</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Folienbildplatzhalter 1"/>
          <p:cNvSpPr>
            <a:spLocks noGrp="1" noRot="1" noChangeAspect="1" noTextEdit="1"/>
          </p:cNvSpPr>
          <p:nvPr>
            <p:ph type="sldImg"/>
          </p:nvPr>
        </p:nvSpPr>
        <p:spPr bwMode="auto">
          <a:noFill/>
          <a:ln>
            <a:solidFill>
              <a:srgbClr val="000000"/>
            </a:solidFill>
            <a:miter lim="800000"/>
            <a:headEnd/>
            <a:tailEnd/>
          </a:ln>
        </p:spPr>
      </p:sp>
      <p:sp>
        <p:nvSpPr>
          <p:cNvPr id="314371" name="Notizenplatzhalter 2"/>
          <p:cNvSpPr>
            <a:spLocks noGrp="1"/>
          </p:cNvSpPr>
          <p:nvPr>
            <p:ph type="body" idx="1"/>
          </p:nvPr>
        </p:nvSpPr>
        <p:spPr bwMode="auto">
          <a:noFill/>
        </p:spPr>
        <p:txBody>
          <a:bodyPr/>
          <a:lstStyle/>
          <a:p>
            <a:endParaRPr lang="de-DE" smtClean="0">
              <a:ea typeface="ＭＳ Ｐゴシック" pitchFamily="34" charset="-128"/>
            </a:endParaRPr>
          </a:p>
        </p:txBody>
      </p:sp>
      <p:sp>
        <p:nvSpPr>
          <p:cNvPr id="314372" name="Foliennummernplatzhalter 3"/>
          <p:cNvSpPr>
            <a:spLocks noGrp="1"/>
          </p:cNvSpPr>
          <p:nvPr>
            <p:ph type="sldNum" sz="quarter" idx="5"/>
          </p:nvPr>
        </p:nvSpPr>
        <p:spPr bwMode="auto">
          <a:noFill/>
          <a:ln>
            <a:miter lim="800000"/>
            <a:headEnd/>
            <a:tailEnd/>
          </a:ln>
        </p:spPr>
        <p:txBody>
          <a:bodyPr/>
          <a:lstStyle/>
          <a:p>
            <a:fld id="{AF82B204-6016-4F2D-8535-3FFF32EFF23F}" type="slidenum">
              <a:rPr lang="de-DE" smtClean="0"/>
              <a:pPr/>
              <a:t>68</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Folienbildplatzhalter 1"/>
          <p:cNvSpPr>
            <a:spLocks noGrp="1" noRot="1" noChangeAspect="1" noTextEdit="1"/>
          </p:cNvSpPr>
          <p:nvPr>
            <p:ph type="sldImg"/>
          </p:nvPr>
        </p:nvSpPr>
        <p:spPr bwMode="auto">
          <a:noFill/>
          <a:ln>
            <a:solidFill>
              <a:srgbClr val="000000"/>
            </a:solidFill>
            <a:miter lim="800000"/>
            <a:headEnd/>
            <a:tailEnd/>
          </a:ln>
        </p:spPr>
      </p:sp>
      <p:sp>
        <p:nvSpPr>
          <p:cNvPr id="315395" name="Notizenplatzhalter 2"/>
          <p:cNvSpPr>
            <a:spLocks noGrp="1"/>
          </p:cNvSpPr>
          <p:nvPr>
            <p:ph type="body" idx="1"/>
          </p:nvPr>
        </p:nvSpPr>
        <p:spPr bwMode="auto">
          <a:noFill/>
        </p:spPr>
        <p:txBody>
          <a:bodyPr/>
          <a:lstStyle/>
          <a:p>
            <a:r>
              <a:rPr lang="de-DE" smtClean="0">
                <a:ea typeface="ＭＳ Ｐゴシック" pitchFamily="34" charset="-128"/>
              </a:rPr>
              <a:t>Grundstellungen zu Beginn und zum Abschluss des Seitentransportes</a:t>
            </a:r>
          </a:p>
        </p:txBody>
      </p:sp>
      <p:sp>
        <p:nvSpPr>
          <p:cNvPr id="315396" name="Foliennummernplatzhalter 3"/>
          <p:cNvSpPr>
            <a:spLocks noGrp="1"/>
          </p:cNvSpPr>
          <p:nvPr>
            <p:ph type="sldNum" sz="quarter" idx="5"/>
          </p:nvPr>
        </p:nvSpPr>
        <p:spPr bwMode="auto">
          <a:noFill/>
          <a:ln>
            <a:miter lim="800000"/>
            <a:headEnd/>
            <a:tailEnd/>
          </a:ln>
        </p:spPr>
        <p:txBody>
          <a:bodyPr/>
          <a:lstStyle/>
          <a:p>
            <a:fld id="{8F6904F2-5D3B-4FA0-8023-A85F06BFDBA7}" type="slidenum">
              <a:rPr lang="de-DE" smtClean="0"/>
              <a:pPr/>
              <a:t>69</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Folienbildplatzhalter 1"/>
          <p:cNvSpPr>
            <a:spLocks noGrp="1" noRot="1" noChangeAspect="1" noTextEdit="1"/>
          </p:cNvSpPr>
          <p:nvPr>
            <p:ph type="sldImg"/>
          </p:nvPr>
        </p:nvSpPr>
        <p:spPr bwMode="auto">
          <a:noFill/>
          <a:ln>
            <a:solidFill>
              <a:srgbClr val="000000"/>
            </a:solidFill>
            <a:miter lim="800000"/>
            <a:headEnd/>
            <a:tailEnd/>
          </a:ln>
        </p:spPr>
      </p:sp>
      <p:sp>
        <p:nvSpPr>
          <p:cNvPr id="319491" name="Notizenplatzhalter 2"/>
          <p:cNvSpPr>
            <a:spLocks noGrp="1"/>
          </p:cNvSpPr>
          <p:nvPr>
            <p:ph type="body" idx="1"/>
          </p:nvPr>
        </p:nvSpPr>
        <p:spPr bwMode="auto">
          <a:noFill/>
        </p:spPr>
        <p:txBody>
          <a:bodyPr/>
          <a:lstStyle/>
          <a:p>
            <a:endParaRPr lang="de-DE" smtClean="0">
              <a:ea typeface="ＭＳ Ｐゴシック" pitchFamily="34" charset="-128"/>
            </a:endParaRPr>
          </a:p>
        </p:txBody>
      </p:sp>
      <p:sp>
        <p:nvSpPr>
          <p:cNvPr id="319492" name="Foliennummernplatzhalter 3"/>
          <p:cNvSpPr>
            <a:spLocks noGrp="1"/>
          </p:cNvSpPr>
          <p:nvPr>
            <p:ph type="sldNum" sz="quarter" idx="5"/>
          </p:nvPr>
        </p:nvSpPr>
        <p:spPr bwMode="auto">
          <a:noFill/>
          <a:ln>
            <a:miter lim="800000"/>
            <a:headEnd/>
            <a:tailEnd/>
          </a:ln>
        </p:spPr>
        <p:txBody>
          <a:bodyPr/>
          <a:lstStyle/>
          <a:p>
            <a:fld id="{066042CB-6C59-4C4E-BC50-F4A9C46847F9}" type="slidenum">
              <a:rPr lang="de-DE" smtClean="0"/>
              <a:pPr/>
              <a:t>78</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Folienbildplatzhalter 1"/>
          <p:cNvSpPr>
            <a:spLocks noGrp="1" noRot="1" noChangeAspect="1" noTextEdit="1"/>
          </p:cNvSpPr>
          <p:nvPr>
            <p:ph type="sldImg"/>
          </p:nvPr>
        </p:nvSpPr>
        <p:spPr bwMode="auto">
          <a:noFill/>
          <a:ln>
            <a:solidFill>
              <a:srgbClr val="000000"/>
            </a:solidFill>
            <a:miter lim="800000"/>
            <a:headEnd/>
            <a:tailEnd/>
          </a:ln>
        </p:spPr>
      </p:sp>
      <p:sp>
        <p:nvSpPr>
          <p:cNvPr id="316419" name="Notizenplatzhalter 2"/>
          <p:cNvSpPr>
            <a:spLocks noGrp="1"/>
          </p:cNvSpPr>
          <p:nvPr>
            <p:ph type="body" idx="1"/>
          </p:nvPr>
        </p:nvSpPr>
        <p:spPr bwMode="auto">
          <a:noFill/>
        </p:spPr>
        <p:txBody>
          <a:bodyPr/>
          <a:lstStyle/>
          <a:p>
            <a:endParaRPr lang="de-DE" smtClean="0">
              <a:ea typeface="ＭＳ Ｐゴシック" pitchFamily="34" charset="-128"/>
            </a:endParaRPr>
          </a:p>
        </p:txBody>
      </p:sp>
      <p:sp>
        <p:nvSpPr>
          <p:cNvPr id="316420" name="Foliennummernplatzhalter 3"/>
          <p:cNvSpPr>
            <a:spLocks noGrp="1"/>
          </p:cNvSpPr>
          <p:nvPr>
            <p:ph type="sldNum" sz="quarter" idx="5"/>
          </p:nvPr>
        </p:nvSpPr>
        <p:spPr bwMode="auto">
          <a:noFill/>
          <a:ln>
            <a:miter lim="800000"/>
            <a:headEnd/>
            <a:tailEnd/>
          </a:ln>
        </p:spPr>
        <p:txBody>
          <a:bodyPr/>
          <a:lstStyle/>
          <a:p>
            <a:fld id="{4F9B8D9E-212E-4508-8FD9-65AEB3A6AD41}" type="slidenum">
              <a:rPr lang="de-DE" smtClean="0"/>
              <a:pPr/>
              <a:t>79</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Folienbildplatzhalter 1"/>
          <p:cNvSpPr>
            <a:spLocks noGrp="1" noRot="1" noChangeAspect="1" noTextEdit="1"/>
          </p:cNvSpPr>
          <p:nvPr>
            <p:ph type="sldImg"/>
          </p:nvPr>
        </p:nvSpPr>
        <p:spPr bwMode="auto">
          <a:noFill/>
          <a:ln>
            <a:solidFill>
              <a:srgbClr val="000000"/>
            </a:solidFill>
            <a:miter lim="800000"/>
            <a:headEnd/>
            <a:tailEnd/>
          </a:ln>
        </p:spPr>
      </p:sp>
      <p:sp>
        <p:nvSpPr>
          <p:cNvPr id="317443" name="Notizenplatzhalter 2"/>
          <p:cNvSpPr>
            <a:spLocks noGrp="1"/>
          </p:cNvSpPr>
          <p:nvPr>
            <p:ph type="body" idx="1"/>
          </p:nvPr>
        </p:nvSpPr>
        <p:spPr bwMode="auto">
          <a:noFill/>
        </p:spPr>
        <p:txBody>
          <a:bodyPr/>
          <a:lstStyle/>
          <a:p>
            <a:endParaRPr lang="de-DE" smtClean="0">
              <a:ea typeface="ＭＳ Ｐゴシック" pitchFamily="34" charset="-128"/>
            </a:endParaRPr>
          </a:p>
        </p:txBody>
      </p:sp>
      <p:sp>
        <p:nvSpPr>
          <p:cNvPr id="317444" name="Foliennummernplatzhalter 3"/>
          <p:cNvSpPr>
            <a:spLocks noGrp="1"/>
          </p:cNvSpPr>
          <p:nvPr>
            <p:ph type="sldNum" sz="quarter" idx="5"/>
          </p:nvPr>
        </p:nvSpPr>
        <p:spPr bwMode="auto">
          <a:noFill/>
          <a:ln>
            <a:miter lim="800000"/>
            <a:headEnd/>
            <a:tailEnd/>
          </a:ln>
        </p:spPr>
        <p:txBody>
          <a:bodyPr/>
          <a:lstStyle/>
          <a:p>
            <a:fld id="{13B62C4D-761F-4833-805B-7E131F6D87BF}" type="slidenum">
              <a:rPr lang="de-DE" smtClean="0"/>
              <a:pPr/>
              <a:t>80</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Folienbildplatzhalter 1"/>
          <p:cNvSpPr>
            <a:spLocks noGrp="1" noRot="1" noChangeAspect="1" noTextEdit="1"/>
          </p:cNvSpPr>
          <p:nvPr>
            <p:ph type="sldImg"/>
          </p:nvPr>
        </p:nvSpPr>
        <p:spPr bwMode="auto">
          <a:noFill/>
          <a:ln>
            <a:solidFill>
              <a:srgbClr val="000000"/>
            </a:solidFill>
            <a:miter lim="800000"/>
            <a:headEnd/>
            <a:tailEnd/>
          </a:ln>
        </p:spPr>
      </p:sp>
      <p:sp>
        <p:nvSpPr>
          <p:cNvPr id="320515" name="Notizenplatzhalter 2"/>
          <p:cNvSpPr>
            <a:spLocks noGrp="1"/>
          </p:cNvSpPr>
          <p:nvPr>
            <p:ph type="body" idx="1"/>
          </p:nvPr>
        </p:nvSpPr>
        <p:spPr bwMode="auto">
          <a:noFill/>
        </p:spPr>
        <p:txBody>
          <a:bodyPr/>
          <a:lstStyle/>
          <a:p>
            <a:endParaRPr lang="de-DE" smtClean="0">
              <a:ea typeface="ＭＳ Ｐゴシック" pitchFamily="34" charset="-128"/>
            </a:endParaRPr>
          </a:p>
        </p:txBody>
      </p:sp>
      <p:sp>
        <p:nvSpPr>
          <p:cNvPr id="320516" name="Foliennummernplatzhalter 3"/>
          <p:cNvSpPr>
            <a:spLocks noGrp="1"/>
          </p:cNvSpPr>
          <p:nvPr>
            <p:ph type="sldNum" sz="quarter" idx="5"/>
          </p:nvPr>
        </p:nvSpPr>
        <p:spPr bwMode="auto">
          <a:noFill/>
          <a:ln>
            <a:miter lim="800000"/>
            <a:headEnd/>
            <a:tailEnd/>
          </a:ln>
        </p:spPr>
        <p:txBody>
          <a:bodyPr/>
          <a:lstStyle/>
          <a:p>
            <a:fld id="{7174BDA4-6858-4109-801A-00082C06E0F9}" type="slidenum">
              <a:rPr lang="de-DE" smtClean="0"/>
              <a:pPr/>
              <a:t>83</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Folienbildplatzhalter 1"/>
          <p:cNvSpPr>
            <a:spLocks noGrp="1" noRot="1" noChangeAspect="1" noTextEdit="1"/>
          </p:cNvSpPr>
          <p:nvPr>
            <p:ph type="sldImg"/>
          </p:nvPr>
        </p:nvSpPr>
        <p:spPr bwMode="auto">
          <a:noFill/>
          <a:ln>
            <a:solidFill>
              <a:srgbClr val="000000"/>
            </a:solidFill>
            <a:miter lim="800000"/>
            <a:headEnd/>
            <a:tailEnd/>
          </a:ln>
        </p:spPr>
      </p:sp>
      <p:sp>
        <p:nvSpPr>
          <p:cNvPr id="321539" name="Notizenplatzhalter 2"/>
          <p:cNvSpPr>
            <a:spLocks noGrp="1"/>
          </p:cNvSpPr>
          <p:nvPr>
            <p:ph type="body" idx="1"/>
          </p:nvPr>
        </p:nvSpPr>
        <p:spPr bwMode="auto">
          <a:noFill/>
        </p:spPr>
        <p:txBody>
          <a:bodyPr/>
          <a:lstStyle/>
          <a:p>
            <a:endParaRPr lang="de-DE" smtClean="0">
              <a:ea typeface="ＭＳ Ｐゴシック" pitchFamily="34" charset="-128"/>
            </a:endParaRPr>
          </a:p>
        </p:txBody>
      </p:sp>
      <p:sp>
        <p:nvSpPr>
          <p:cNvPr id="321540" name="Foliennummernplatzhalter 3"/>
          <p:cNvSpPr>
            <a:spLocks noGrp="1"/>
          </p:cNvSpPr>
          <p:nvPr>
            <p:ph type="sldNum" sz="quarter" idx="5"/>
          </p:nvPr>
        </p:nvSpPr>
        <p:spPr bwMode="auto">
          <a:noFill/>
          <a:ln>
            <a:miter lim="800000"/>
            <a:headEnd/>
            <a:tailEnd/>
          </a:ln>
        </p:spPr>
        <p:txBody>
          <a:bodyPr/>
          <a:lstStyle/>
          <a:p>
            <a:fld id="{EAEA9019-298D-45C6-A57C-24AAD194A085}" type="slidenum">
              <a:rPr lang="de-DE" smtClean="0"/>
              <a:pPr/>
              <a:t>84</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Folienbildplatzhalter 1"/>
          <p:cNvSpPr>
            <a:spLocks noGrp="1" noRot="1" noChangeAspect="1" noTextEdit="1"/>
          </p:cNvSpPr>
          <p:nvPr>
            <p:ph type="sldImg"/>
          </p:nvPr>
        </p:nvSpPr>
        <p:spPr bwMode="auto">
          <a:noFill/>
          <a:ln>
            <a:solidFill>
              <a:srgbClr val="000000"/>
            </a:solidFill>
            <a:miter lim="800000"/>
            <a:headEnd/>
            <a:tailEnd/>
          </a:ln>
        </p:spPr>
      </p:sp>
      <p:sp>
        <p:nvSpPr>
          <p:cNvPr id="304131" name="Notizenplatzhalter 2"/>
          <p:cNvSpPr>
            <a:spLocks noGrp="1"/>
          </p:cNvSpPr>
          <p:nvPr>
            <p:ph type="body" idx="1"/>
          </p:nvPr>
        </p:nvSpPr>
        <p:spPr bwMode="auto">
          <a:noFill/>
        </p:spPr>
        <p:txBody>
          <a:bodyPr/>
          <a:lstStyle/>
          <a:p>
            <a:r>
              <a:rPr lang="de-DE" smtClean="0">
                <a:ea typeface="ＭＳ Ｐゴシック" pitchFamily="34" charset="-128"/>
              </a:rPr>
              <a:t>Grundstellung beachten – Hund soll sich direkt einsetzen lassen. Entwertungen entsprechend Auflistung in der Tabelle –Übersicht. Um ein Vorzüglich zu erhalten müssen alle Anforderungen im akzeptablen Bereich liegen.</a:t>
            </a:r>
          </a:p>
        </p:txBody>
      </p:sp>
      <p:sp>
        <p:nvSpPr>
          <p:cNvPr id="304132" name="Foliennummernplatzhalter 3"/>
          <p:cNvSpPr>
            <a:spLocks noGrp="1"/>
          </p:cNvSpPr>
          <p:nvPr>
            <p:ph type="sldNum" sz="quarter" idx="5"/>
          </p:nvPr>
        </p:nvSpPr>
        <p:spPr bwMode="auto">
          <a:noFill/>
          <a:ln>
            <a:miter lim="800000"/>
            <a:headEnd/>
            <a:tailEnd/>
          </a:ln>
        </p:spPr>
        <p:txBody>
          <a:bodyPr/>
          <a:lstStyle/>
          <a:p>
            <a:fld id="{2DAD4547-29DE-4F88-BFC0-098CAE112507}" type="slidenum">
              <a:rPr lang="de-DE" smtClean="0"/>
              <a:pPr/>
              <a:t>33</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Energisches Verbellen, extrem forderndes Verbellen kommt zumeist aus dem Jagdverhalten. Jagdverhalten ist eine riesige Antriebsfeder (Nahrungserwerb, Ball hetzen)</a:t>
            </a:r>
            <a:endParaRPr lang="de-DE" dirty="0"/>
          </a:p>
        </p:txBody>
      </p:sp>
      <p:sp>
        <p:nvSpPr>
          <p:cNvPr id="4" name="Foliennummernplatzhalter 3"/>
          <p:cNvSpPr>
            <a:spLocks noGrp="1"/>
          </p:cNvSpPr>
          <p:nvPr>
            <p:ph type="sldNum" sz="quarter" idx="10"/>
          </p:nvPr>
        </p:nvSpPr>
        <p:spPr/>
        <p:txBody>
          <a:bodyPr/>
          <a:lstStyle/>
          <a:p>
            <a:fld id="{8ABDAAD4-8728-4928-82E5-A3712DA36ADB}" type="slidenum">
              <a:rPr lang="de-DE" smtClean="0"/>
              <a:pPr/>
              <a:t>34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Folienbildplatzhalter 1"/>
          <p:cNvSpPr>
            <a:spLocks noGrp="1" noRot="1" noChangeAspect="1" noTextEdit="1"/>
          </p:cNvSpPr>
          <p:nvPr>
            <p:ph type="sldImg"/>
          </p:nvPr>
        </p:nvSpPr>
        <p:spPr bwMode="auto">
          <a:noFill/>
          <a:ln>
            <a:solidFill>
              <a:srgbClr val="000000"/>
            </a:solidFill>
            <a:miter lim="800000"/>
            <a:headEnd/>
            <a:tailEnd/>
          </a:ln>
        </p:spPr>
      </p:sp>
      <p:sp>
        <p:nvSpPr>
          <p:cNvPr id="305155" name="Notizenplatzhalter 2"/>
          <p:cNvSpPr>
            <a:spLocks noGrp="1"/>
          </p:cNvSpPr>
          <p:nvPr>
            <p:ph type="body" idx="1"/>
          </p:nvPr>
        </p:nvSpPr>
        <p:spPr bwMode="auto">
          <a:noFill/>
        </p:spPr>
        <p:txBody>
          <a:bodyPr/>
          <a:lstStyle/>
          <a:p>
            <a:r>
              <a:rPr lang="de-DE" dirty="0" smtClean="0">
                <a:ea typeface="ＭＳ Ｐゴシック" pitchFamily="34" charset="-128"/>
              </a:rPr>
              <a:t>Beim „Stellen</a:t>
            </a:r>
            <a:r>
              <a:rPr lang="ja-JP" altLang="de-DE" smtClean="0">
                <a:ea typeface="ＭＳ Ｐゴシック" pitchFamily="34" charset="-128"/>
              </a:rPr>
              <a:t>“</a:t>
            </a:r>
            <a:r>
              <a:rPr lang="de-DE" altLang="ja-JP" dirty="0" smtClean="0">
                <a:ea typeface="ＭＳ Ｐゴシック" pitchFamily="34" charset="-128"/>
              </a:rPr>
              <a:t> vermittelt der Hund dem Helfer, dass er sich von dieser Stelle nicht mehr entfernen kann.</a:t>
            </a:r>
          </a:p>
          <a:p>
            <a:r>
              <a:rPr lang="de-DE" dirty="0" smtClean="0">
                <a:ea typeface="ＭＳ Ｐゴシック" pitchFamily="34" charset="-128"/>
              </a:rPr>
              <a:t>Beim „Verbellen</a:t>
            </a:r>
            <a:r>
              <a:rPr lang="ja-JP" altLang="de-DE" smtClean="0">
                <a:ea typeface="ＭＳ Ｐゴシック" pitchFamily="34" charset="-128"/>
              </a:rPr>
              <a:t>“</a:t>
            </a:r>
            <a:r>
              <a:rPr lang="de-DE" altLang="ja-JP" dirty="0" smtClean="0">
                <a:ea typeface="ＭＳ Ｐゴシック" pitchFamily="34" charset="-128"/>
              </a:rPr>
              <a:t> bedeutet, dass der Hund dem HF anzeigt, hier befindet sich die gesuchte Person /Helfer). Unterschiedliche Charakteren bei den Hunden. Ein dominanter Hund wird sich </a:t>
            </a:r>
            <a:r>
              <a:rPr lang="de-DE" altLang="ja-JP" dirty="0" err="1" smtClean="0">
                <a:ea typeface="ＭＳ Ｐゴシック" pitchFamily="34" charset="-128"/>
              </a:rPr>
              <a:t>anderst</a:t>
            </a:r>
            <a:r>
              <a:rPr lang="de-DE" altLang="ja-JP" dirty="0" smtClean="0">
                <a:ea typeface="ＭＳ Ｐゴシック" pitchFamily="34" charset="-128"/>
              </a:rPr>
              <a:t> verhalten als ein Hund der im Beutebereich arbeitet z.B. durch andere Verbellfrequenz, andere Stimmungslage usw. In der Übersicht wird für die Höchstbewertung alles gefordert-lediglich beim Abrufen und in der Grundstellung ist der akzeptable Bereich gefordert. </a:t>
            </a:r>
            <a:endParaRPr lang="de-DE" dirty="0" smtClean="0">
              <a:ea typeface="ＭＳ Ｐゴシック" pitchFamily="34" charset="-128"/>
            </a:endParaRPr>
          </a:p>
        </p:txBody>
      </p:sp>
      <p:sp>
        <p:nvSpPr>
          <p:cNvPr id="305156" name="Foliennummernplatzhalter 3"/>
          <p:cNvSpPr>
            <a:spLocks noGrp="1"/>
          </p:cNvSpPr>
          <p:nvPr>
            <p:ph type="sldNum" sz="quarter" idx="5"/>
          </p:nvPr>
        </p:nvSpPr>
        <p:spPr bwMode="auto">
          <a:noFill/>
          <a:ln>
            <a:miter lim="800000"/>
            <a:headEnd/>
            <a:tailEnd/>
          </a:ln>
        </p:spPr>
        <p:txBody>
          <a:bodyPr/>
          <a:lstStyle/>
          <a:p>
            <a:fld id="{53404A1E-49DB-4563-88F9-3F26C8C76BCE}" type="slidenum">
              <a:rPr lang="de-DE" smtClean="0"/>
              <a:pPr/>
              <a:t>46</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Folienbildplatzhalter 1"/>
          <p:cNvSpPr>
            <a:spLocks noGrp="1" noRot="1" noChangeAspect="1" noTextEdit="1"/>
          </p:cNvSpPr>
          <p:nvPr>
            <p:ph type="sldImg"/>
          </p:nvPr>
        </p:nvSpPr>
        <p:spPr bwMode="auto">
          <a:noFill/>
          <a:ln>
            <a:solidFill>
              <a:srgbClr val="000000"/>
            </a:solidFill>
            <a:miter lim="800000"/>
            <a:headEnd/>
            <a:tailEnd/>
          </a:ln>
        </p:spPr>
      </p:sp>
      <p:sp>
        <p:nvSpPr>
          <p:cNvPr id="306179" name="Notizenplatzhalter 2"/>
          <p:cNvSpPr>
            <a:spLocks noGrp="1"/>
          </p:cNvSpPr>
          <p:nvPr>
            <p:ph type="body" idx="1"/>
          </p:nvPr>
        </p:nvSpPr>
        <p:spPr bwMode="auto">
          <a:noFill/>
        </p:spPr>
        <p:txBody>
          <a:bodyPr/>
          <a:lstStyle/>
          <a:p>
            <a:endParaRPr lang="de-DE" smtClean="0">
              <a:ea typeface="ＭＳ Ｐゴシック" pitchFamily="34" charset="-128"/>
            </a:endParaRPr>
          </a:p>
        </p:txBody>
      </p:sp>
      <p:sp>
        <p:nvSpPr>
          <p:cNvPr id="306180" name="Foliennummernplatzhalter 3"/>
          <p:cNvSpPr>
            <a:spLocks noGrp="1"/>
          </p:cNvSpPr>
          <p:nvPr>
            <p:ph type="sldNum" sz="quarter" idx="5"/>
          </p:nvPr>
        </p:nvSpPr>
        <p:spPr bwMode="auto">
          <a:noFill/>
          <a:ln>
            <a:miter lim="800000"/>
            <a:headEnd/>
            <a:tailEnd/>
          </a:ln>
        </p:spPr>
        <p:txBody>
          <a:bodyPr/>
          <a:lstStyle/>
          <a:p>
            <a:fld id="{7B9CA949-F86A-45ED-B4ED-BAA0968018D6}" type="slidenum">
              <a:rPr lang="de-DE" smtClean="0"/>
              <a:pPr/>
              <a:t>54</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Folienbildplatzhalter 1"/>
          <p:cNvSpPr>
            <a:spLocks noGrp="1" noRot="1" noChangeAspect="1" noTextEdit="1"/>
          </p:cNvSpPr>
          <p:nvPr>
            <p:ph type="sldImg"/>
          </p:nvPr>
        </p:nvSpPr>
        <p:spPr bwMode="auto">
          <a:noFill/>
          <a:ln>
            <a:solidFill>
              <a:srgbClr val="000000"/>
            </a:solidFill>
            <a:miter lim="800000"/>
            <a:headEnd/>
            <a:tailEnd/>
          </a:ln>
        </p:spPr>
      </p:sp>
      <p:sp>
        <p:nvSpPr>
          <p:cNvPr id="308227" name="Notizenplatzhalter 2"/>
          <p:cNvSpPr>
            <a:spLocks noGrp="1"/>
          </p:cNvSpPr>
          <p:nvPr>
            <p:ph type="body" idx="1"/>
          </p:nvPr>
        </p:nvSpPr>
        <p:spPr bwMode="auto">
          <a:noFill/>
        </p:spPr>
        <p:txBody>
          <a:bodyPr/>
          <a:lstStyle/>
          <a:p>
            <a:r>
              <a:rPr lang="de-DE" smtClean="0">
                <a:ea typeface="ＭＳ Ｐゴシック" pitchFamily="34" charset="-128"/>
              </a:rPr>
              <a:t>Hier ist es m.E. sehr wichtig, dass die angegebene Markierung bis wohin die Flucht vereitelt werden muss lediglich eine Markierung für den LR ist und nicht Zielpunkt für den Helfer. Die Flucht kann nach Ermessen des LR vorher oder nach dem Punkt beendet werden.</a:t>
            </a:r>
          </a:p>
        </p:txBody>
      </p:sp>
      <p:sp>
        <p:nvSpPr>
          <p:cNvPr id="308228" name="Foliennummernplatzhalter 3"/>
          <p:cNvSpPr>
            <a:spLocks noGrp="1"/>
          </p:cNvSpPr>
          <p:nvPr>
            <p:ph type="sldNum" sz="quarter" idx="5"/>
          </p:nvPr>
        </p:nvSpPr>
        <p:spPr bwMode="auto">
          <a:noFill/>
          <a:ln>
            <a:miter lim="800000"/>
            <a:headEnd/>
            <a:tailEnd/>
          </a:ln>
        </p:spPr>
        <p:txBody>
          <a:bodyPr/>
          <a:lstStyle/>
          <a:p>
            <a:fld id="{B6700C3F-3DE4-4C57-BA83-7A4905FB5053}" type="slidenum">
              <a:rPr lang="de-DE" smtClean="0"/>
              <a:pPr/>
              <a:t>55</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Folienbildplatzhalter 1"/>
          <p:cNvSpPr>
            <a:spLocks noGrp="1" noRot="1" noChangeAspect="1" noTextEdit="1"/>
          </p:cNvSpPr>
          <p:nvPr>
            <p:ph type="sldImg"/>
          </p:nvPr>
        </p:nvSpPr>
        <p:spPr bwMode="auto">
          <a:noFill/>
          <a:ln>
            <a:solidFill>
              <a:srgbClr val="000000"/>
            </a:solidFill>
            <a:miter lim="800000"/>
            <a:headEnd/>
            <a:tailEnd/>
          </a:ln>
        </p:spPr>
      </p:sp>
      <p:sp>
        <p:nvSpPr>
          <p:cNvPr id="309251" name="Notizenplatzhalter 2"/>
          <p:cNvSpPr>
            <a:spLocks noGrp="1"/>
          </p:cNvSpPr>
          <p:nvPr>
            <p:ph type="body" idx="1"/>
          </p:nvPr>
        </p:nvSpPr>
        <p:spPr bwMode="auto">
          <a:noFill/>
        </p:spPr>
        <p:txBody>
          <a:bodyPr/>
          <a:lstStyle/>
          <a:p>
            <a:r>
              <a:rPr lang="de-DE" smtClean="0">
                <a:ea typeface="ＭＳ Ｐゴシック" pitchFamily="34" charset="-128"/>
              </a:rPr>
              <a:t>Bei den Verteidigungsübungen ist eigentlich immer derselbe Ablauf in der Chronologie (Eröffnung, Belastung, Übergangsphase usw. (auch bei den Besprechungen immer in diesem Rahmen bewegen).</a:t>
            </a:r>
          </a:p>
        </p:txBody>
      </p:sp>
      <p:sp>
        <p:nvSpPr>
          <p:cNvPr id="309252" name="Foliennummernplatzhalter 3"/>
          <p:cNvSpPr>
            <a:spLocks noGrp="1"/>
          </p:cNvSpPr>
          <p:nvPr>
            <p:ph type="sldNum" sz="quarter" idx="5"/>
          </p:nvPr>
        </p:nvSpPr>
        <p:spPr bwMode="auto">
          <a:noFill/>
          <a:ln>
            <a:miter lim="800000"/>
            <a:headEnd/>
            <a:tailEnd/>
          </a:ln>
        </p:spPr>
        <p:txBody>
          <a:bodyPr/>
          <a:lstStyle/>
          <a:p>
            <a:fld id="{0CC1F831-22BA-4377-B34E-53F82AB4CE31}" type="slidenum">
              <a:rPr lang="de-DE" smtClean="0"/>
              <a:pPr/>
              <a:t>57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Folienbildplatzhalter 1"/>
          <p:cNvSpPr>
            <a:spLocks noGrp="1" noRot="1" noChangeAspect="1" noTextEdit="1"/>
          </p:cNvSpPr>
          <p:nvPr>
            <p:ph type="sldImg"/>
          </p:nvPr>
        </p:nvSpPr>
        <p:spPr bwMode="auto">
          <a:noFill/>
          <a:ln>
            <a:solidFill>
              <a:srgbClr val="000000"/>
            </a:solidFill>
            <a:miter lim="800000"/>
            <a:headEnd/>
            <a:tailEnd/>
          </a:ln>
        </p:spPr>
      </p:sp>
      <p:sp>
        <p:nvSpPr>
          <p:cNvPr id="311299" name="Notizenplatzhalter 2"/>
          <p:cNvSpPr>
            <a:spLocks noGrp="1"/>
          </p:cNvSpPr>
          <p:nvPr>
            <p:ph type="body" idx="1"/>
          </p:nvPr>
        </p:nvSpPr>
        <p:spPr bwMode="auto">
          <a:noFill/>
        </p:spPr>
        <p:txBody>
          <a:bodyPr/>
          <a:lstStyle/>
          <a:p>
            <a:r>
              <a:rPr lang="de-DE" smtClean="0">
                <a:ea typeface="ＭＳ Ｐゴシック" pitchFamily="34" charset="-128"/>
              </a:rPr>
              <a:t>Auch hier wieder die grundsätzliche Forderung bei dieser Übung</a:t>
            </a:r>
          </a:p>
        </p:txBody>
      </p:sp>
      <p:sp>
        <p:nvSpPr>
          <p:cNvPr id="311300" name="Foliennummernplatzhalter 3"/>
          <p:cNvSpPr>
            <a:spLocks noGrp="1"/>
          </p:cNvSpPr>
          <p:nvPr>
            <p:ph type="sldNum" sz="quarter" idx="5"/>
          </p:nvPr>
        </p:nvSpPr>
        <p:spPr bwMode="auto">
          <a:noFill/>
          <a:ln>
            <a:miter lim="800000"/>
            <a:headEnd/>
            <a:tailEnd/>
          </a:ln>
        </p:spPr>
        <p:txBody>
          <a:bodyPr/>
          <a:lstStyle/>
          <a:p>
            <a:fld id="{33500339-2DE5-428E-BDEB-23CA7AB23883}" type="slidenum">
              <a:rPr lang="de-DE" smtClean="0"/>
              <a:pPr/>
              <a:t>63</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Folienbildplatzhalter 1"/>
          <p:cNvSpPr>
            <a:spLocks noGrp="1" noRot="1" noChangeAspect="1" noTextEdit="1"/>
          </p:cNvSpPr>
          <p:nvPr>
            <p:ph type="sldImg"/>
          </p:nvPr>
        </p:nvSpPr>
        <p:spPr bwMode="auto">
          <a:noFill/>
          <a:ln>
            <a:solidFill>
              <a:srgbClr val="000000"/>
            </a:solidFill>
            <a:miter lim="800000"/>
            <a:headEnd/>
            <a:tailEnd/>
          </a:ln>
        </p:spPr>
      </p:sp>
      <p:sp>
        <p:nvSpPr>
          <p:cNvPr id="313347" name="Notizenplatzhalter 2"/>
          <p:cNvSpPr>
            <a:spLocks noGrp="1"/>
          </p:cNvSpPr>
          <p:nvPr>
            <p:ph type="body" idx="1"/>
          </p:nvPr>
        </p:nvSpPr>
        <p:spPr bwMode="auto">
          <a:noFill/>
        </p:spPr>
        <p:txBody>
          <a:bodyPr/>
          <a:lstStyle/>
          <a:p>
            <a:endParaRPr lang="de-DE" smtClean="0">
              <a:ea typeface="ＭＳ Ｐゴシック" pitchFamily="34" charset="-128"/>
            </a:endParaRPr>
          </a:p>
        </p:txBody>
      </p:sp>
      <p:sp>
        <p:nvSpPr>
          <p:cNvPr id="313348" name="Foliennummernplatzhalter 3"/>
          <p:cNvSpPr>
            <a:spLocks noGrp="1"/>
          </p:cNvSpPr>
          <p:nvPr>
            <p:ph type="sldNum" sz="quarter" idx="5"/>
          </p:nvPr>
        </p:nvSpPr>
        <p:spPr bwMode="auto">
          <a:noFill/>
          <a:ln>
            <a:miter lim="800000"/>
            <a:headEnd/>
            <a:tailEnd/>
          </a:ln>
        </p:spPr>
        <p:txBody>
          <a:bodyPr/>
          <a:lstStyle/>
          <a:p>
            <a:fld id="{3828948E-804D-43BD-8127-E81ADEC4FD98}" type="slidenum">
              <a:rPr lang="de-DE" smtClean="0"/>
              <a:pPr/>
              <a:t>64</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53C66E89-79D2-4032-A994-0F8CC4459694}" type="datetime1">
              <a:rPr lang="de-DE" smtClean="0"/>
              <a:pPr/>
              <a:t>09.11.2018</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
        <p:nvSpPr>
          <p:cNvPr id="6" name="Foliennummernplatzhalter 5"/>
          <p:cNvSpPr>
            <a:spLocks noGrp="1"/>
          </p:cNvSpPr>
          <p:nvPr>
            <p:ph type="sldNum" sz="quarter" idx="12"/>
          </p:nvPr>
        </p:nvSpPr>
        <p:spPr/>
        <p:txBody>
          <a:bodyPr/>
          <a:lstStyle/>
          <a:p>
            <a:fld id="{42060E1C-7F94-48ED-A1E2-7080F3AD8941}"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C1B2E97-AA4F-4DD3-8C11-5663F8D5002D}" type="datetime1">
              <a:rPr lang="de-DE" smtClean="0"/>
              <a:pPr/>
              <a:t>09.11.2018</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
        <p:nvSpPr>
          <p:cNvPr id="6" name="Foliennummernplatzhalter 5"/>
          <p:cNvSpPr>
            <a:spLocks noGrp="1"/>
          </p:cNvSpPr>
          <p:nvPr>
            <p:ph type="sldNum" sz="quarter" idx="12"/>
          </p:nvPr>
        </p:nvSpPr>
        <p:spPr/>
        <p:txBody>
          <a:bodyPr/>
          <a:lstStyle/>
          <a:p>
            <a:fld id="{42060E1C-7F94-48ED-A1E2-7080F3AD8941}"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5A8B989-73BD-41CD-B649-E53E15DF2BB4}" type="datetime1">
              <a:rPr lang="de-DE" smtClean="0"/>
              <a:pPr/>
              <a:t>09.11.2018</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
        <p:nvSpPr>
          <p:cNvPr id="6" name="Foliennummernplatzhalter 5"/>
          <p:cNvSpPr>
            <a:spLocks noGrp="1"/>
          </p:cNvSpPr>
          <p:nvPr>
            <p:ph type="sldNum" sz="quarter" idx="12"/>
          </p:nvPr>
        </p:nvSpPr>
        <p:spPr/>
        <p:txBody>
          <a:bodyPr/>
          <a:lstStyle/>
          <a:p>
            <a:fld id="{42060E1C-7F94-48ED-A1E2-7080F3AD8941}"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19DDC57-B9B5-448D-83F0-2AC71BB3AFCB}" type="datetime1">
              <a:rPr lang="de-DE" smtClean="0"/>
              <a:pPr/>
              <a:t>09.11.2018</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
        <p:nvSpPr>
          <p:cNvPr id="6" name="Foliennummernplatzhalter 5"/>
          <p:cNvSpPr>
            <a:spLocks noGrp="1"/>
          </p:cNvSpPr>
          <p:nvPr>
            <p:ph type="sldNum" sz="quarter" idx="12"/>
          </p:nvPr>
        </p:nvSpPr>
        <p:spPr/>
        <p:txBody>
          <a:bodyPr/>
          <a:lstStyle/>
          <a:p>
            <a:fld id="{42060E1C-7F94-48ED-A1E2-7080F3AD8941}"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D74BB883-C657-419E-9F5C-6B889F8561E1}" type="datetime1">
              <a:rPr lang="de-DE" smtClean="0"/>
              <a:pPr/>
              <a:t>09.11.2018</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
        <p:nvSpPr>
          <p:cNvPr id="6" name="Foliennummernplatzhalter 5"/>
          <p:cNvSpPr>
            <a:spLocks noGrp="1"/>
          </p:cNvSpPr>
          <p:nvPr>
            <p:ph type="sldNum" sz="quarter" idx="12"/>
          </p:nvPr>
        </p:nvSpPr>
        <p:spPr/>
        <p:txBody>
          <a:bodyPr/>
          <a:lstStyle/>
          <a:p>
            <a:fld id="{42060E1C-7F94-48ED-A1E2-7080F3AD8941}"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0F2D9F9-7D70-4F7D-B6C2-B65C3058CBA8}" type="datetime1">
              <a:rPr lang="de-DE" smtClean="0"/>
              <a:pPr/>
              <a:t>09.11.2018</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
        <p:nvSpPr>
          <p:cNvPr id="7" name="Foliennummernplatzhalter 6"/>
          <p:cNvSpPr>
            <a:spLocks noGrp="1"/>
          </p:cNvSpPr>
          <p:nvPr>
            <p:ph type="sldNum" sz="quarter" idx="12"/>
          </p:nvPr>
        </p:nvSpPr>
        <p:spPr/>
        <p:txBody>
          <a:bodyPr/>
          <a:lstStyle/>
          <a:p>
            <a:fld id="{42060E1C-7F94-48ED-A1E2-7080F3AD8941}"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3E79005-FDFC-460B-BCD9-EB37DA2EA5D5}" type="datetime1">
              <a:rPr lang="de-DE" smtClean="0"/>
              <a:pPr/>
              <a:t>09.11.2018</a:t>
            </a:fld>
            <a:endParaRPr lang="de-DE"/>
          </a:p>
        </p:txBody>
      </p:sp>
      <p:sp>
        <p:nvSpPr>
          <p:cNvPr id="8" name="Fußzeilenplatzhalter 7"/>
          <p:cNvSpPr>
            <a:spLocks noGrp="1"/>
          </p:cNvSpPr>
          <p:nvPr>
            <p:ph type="ftr" sz="quarter" idx="11"/>
          </p:nvPr>
        </p:nvSpPr>
        <p:spPr/>
        <p:txBody>
          <a:bodyPr/>
          <a:lstStyle/>
          <a:p>
            <a:r>
              <a:rPr lang="de-DE" smtClean="0"/>
              <a:t>Diegel</a:t>
            </a:r>
            <a:endParaRPr lang="de-DE"/>
          </a:p>
        </p:txBody>
      </p:sp>
      <p:sp>
        <p:nvSpPr>
          <p:cNvPr id="9" name="Foliennummernplatzhalter 8"/>
          <p:cNvSpPr>
            <a:spLocks noGrp="1"/>
          </p:cNvSpPr>
          <p:nvPr>
            <p:ph type="sldNum" sz="quarter" idx="12"/>
          </p:nvPr>
        </p:nvSpPr>
        <p:spPr/>
        <p:txBody>
          <a:bodyPr/>
          <a:lstStyle/>
          <a:p>
            <a:fld id="{42060E1C-7F94-48ED-A1E2-7080F3AD8941}"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5860124F-4A6C-441E-8254-BDA9C9BBEA45}" type="datetime1">
              <a:rPr lang="de-DE" smtClean="0"/>
              <a:pPr/>
              <a:t>09.11.2018</a:t>
            </a:fld>
            <a:endParaRPr lang="de-DE"/>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7AD35DD-A11E-43F4-A237-8230DD11969E}" type="datetime1">
              <a:rPr lang="de-DE" smtClean="0"/>
              <a:pPr/>
              <a:t>09.11.2018</a:t>
            </a:fld>
            <a:endParaRPr lang="de-DE"/>
          </a:p>
        </p:txBody>
      </p:sp>
      <p:sp>
        <p:nvSpPr>
          <p:cNvPr id="3" name="Fußzeilenplatzhalter 2"/>
          <p:cNvSpPr>
            <a:spLocks noGrp="1"/>
          </p:cNvSpPr>
          <p:nvPr>
            <p:ph type="ftr" sz="quarter" idx="11"/>
          </p:nvPr>
        </p:nvSpPr>
        <p:spPr/>
        <p:txBody>
          <a:bodyPr/>
          <a:lstStyle/>
          <a:p>
            <a:r>
              <a:rPr lang="de-DE" smtClean="0"/>
              <a:t>Diegel</a:t>
            </a:r>
            <a:endParaRPr lang="de-DE"/>
          </a:p>
        </p:txBody>
      </p:sp>
      <p:sp>
        <p:nvSpPr>
          <p:cNvPr id="4" name="Foliennummernplatzhalter 3"/>
          <p:cNvSpPr>
            <a:spLocks noGrp="1"/>
          </p:cNvSpPr>
          <p:nvPr>
            <p:ph type="sldNum" sz="quarter" idx="12"/>
          </p:nvPr>
        </p:nvSpPr>
        <p:spPr/>
        <p:txBody>
          <a:bodyPr/>
          <a:lstStyle/>
          <a:p>
            <a:fld id="{42060E1C-7F94-48ED-A1E2-7080F3AD8941}"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058E353-703A-496C-AE6F-A4C1251DA90D}" type="datetime1">
              <a:rPr lang="de-DE" smtClean="0"/>
              <a:pPr/>
              <a:t>09.11.2018</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
        <p:nvSpPr>
          <p:cNvPr id="7" name="Foliennummernplatzhalter 6"/>
          <p:cNvSpPr>
            <a:spLocks noGrp="1"/>
          </p:cNvSpPr>
          <p:nvPr>
            <p:ph type="sldNum" sz="quarter" idx="12"/>
          </p:nvPr>
        </p:nvSpPr>
        <p:spPr/>
        <p:txBody>
          <a:bodyPr/>
          <a:lstStyle/>
          <a:p>
            <a:fld id="{42060E1C-7F94-48ED-A1E2-7080F3AD8941}"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63558C6-E327-40DF-A7B6-D6B8A6CF96B7}" type="datetime1">
              <a:rPr lang="de-DE" smtClean="0"/>
              <a:pPr/>
              <a:t>09.11.2018</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
        <p:nvSpPr>
          <p:cNvPr id="7" name="Foliennummernplatzhalter 6"/>
          <p:cNvSpPr>
            <a:spLocks noGrp="1"/>
          </p:cNvSpPr>
          <p:nvPr>
            <p:ph type="sldNum" sz="quarter" idx="12"/>
          </p:nvPr>
        </p:nvSpPr>
        <p:spPr/>
        <p:txBody>
          <a:bodyPr/>
          <a:lstStyle/>
          <a:p>
            <a:fld id="{42060E1C-7F94-48ED-A1E2-7080F3AD8941}"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494DC-A4FD-462B-A009-C91304922D63}" type="datetime1">
              <a:rPr lang="de-DE" smtClean="0"/>
              <a:pPr/>
              <a:t>09.11.2018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Diegel</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60E1C-7F94-48ED-A1E2-7080F3AD8941}"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381000" y="152400"/>
            <a:ext cx="8382000" cy="1676400"/>
          </a:xfrm>
        </p:spPr>
        <p:txBody>
          <a:bodyPr/>
          <a:lstStyle/>
          <a:p>
            <a:pPr eaLnBrk="1" hangingPunct="1">
              <a:lnSpc>
                <a:spcPct val="80000"/>
              </a:lnSpc>
            </a:pPr>
            <a:r>
              <a:rPr lang="de-DE" dirty="0" smtClean="0">
                <a:solidFill>
                  <a:srgbClr val="FF0000"/>
                </a:solidFill>
                <a:ea typeface="ＭＳ Ｐゴシック" pitchFamily="34" charset="-128"/>
              </a:rPr>
              <a:t>IGP</a:t>
            </a:r>
            <a:r>
              <a:rPr lang="de-DE" dirty="0" smtClean="0">
                <a:ea typeface="ＭＳ Ｐゴシック" pitchFamily="34" charset="-128"/>
              </a:rPr>
              <a:t> Abteilung C</a:t>
            </a:r>
            <a:br>
              <a:rPr lang="de-DE" dirty="0" smtClean="0">
                <a:ea typeface="ＭＳ Ｐゴシック" pitchFamily="34" charset="-128"/>
              </a:rPr>
            </a:br>
            <a:r>
              <a:rPr lang="de-DE" sz="4000" dirty="0" smtClean="0">
                <a:ea typeface="ＭＳ Ｐゴシック" pitchFamily="34" charset="-128"/>
              </a:rPr>
              <a:t>Allgemeine Bestimmungen</a:t>
            </a:r>
            <a:endParaRPr lang="en-US" sz="4000" dirty="0" smtClean="0">
              <a:ea typeface="ＭＳ Ｐゴシック" pitchFamily="34" charset="-128"/>
            </a:endParaRPr>
          </a:p>
        </p:txBody>
      </p:sp>
      <p:sp>
        <p:nvSpPr>
          <p:cNvPr id="181251" name="Rectangle 3"/>
          <p:cNvSpPr>
            <a:spLocks noGrp="1" noChangeArrowheads="1"/>
          </p:cNvSpPr>
          <p:nvPr>
            <p:ph type="body" idx="1"/>
          </p:nvPr>
        </p:nvSpPr>
        <p:spPr>
          <a:xfrm>
            <a:off x="228600" y="2057400"/>
            <a:ext cx="3657600" cy="609600"/>
          </a:xfrm>
        </p:spPr>
        <p:txBody>
          <a:bodyPr/>
          <a:lstStyle/>
          <a:p>
            <a:pPr eaLnBrk="1" hangingPunct="1">
              <a:lnSpc>
                <a:spcPct val="80000"/>
              </a:lnSpc>
            </a:pPr>
            <a:r>
              <a:rPr lang="en-US" smtClean="0">
                <a:ea typeface="ＭＳ Ｐゴシック" pitchFamily="34" charset="-128"/>
              </a:rPr>
              <a:t>Helferrichtlinien</a:t>
            </a:r>
          </a:p>
        </p:txBody>
      </p:sp>
      <p:sp>
        <p:nvSpPr>
          <p:cNvPr id="181252" name="Rectangle 4"/>
          <p:cNvSpPr>
            <a:spLocks noChangeArrowheads="1"/>
          </p:cNvSpPr>
          <p:nvPr/>
        </p:nvSpPr>
        <p:spPr bwMode="auto">
          <a:xfrm>
            <a:off x="76200" y="2819400"/>
            <a:ext cx="8991600" cy="3352800"/>
          </a:xfrm>
          <a:prstGeom prst="rect">
            <a:avLst/>
          </a:prstGeom>
          <a:noFill/>
          <a:ln w="9525">
            <a:noFill/>
            <a:miter lim="800000"/>
            <a:headEnd/>
            <a:tailEnd/>
          </a:ln>
        </p:spPr>
        <p:txBody>
          <a:bodyPr lIns="92075" tIns="46038" rIns="92075" bIns="46038"/>
          <a:lstStyle/>
          <a:p>
            <a:pPr marL="742950" lvl="1" indent="-285750">
              <a:lnSpc>
                <a:spcPct val="90000"/>
              </a:lnSpc>
              <a:spcBef>
                <a:spcPct val="20000"/>
              </a:spcBef>
              <a:buFontTx/>
              <a:buChar char="–"/>
            </a:pPr>
            <a:r>
              <a:rPr lang="en-US" sz="2800"/>
              <a:t>Vorgeschriebene Helferausrüstung:</a:t>
            </a:r>
          </a:p>
          <a:p>
            <a:pPr marL="1600200" lvl="3" indent="-228600">
              <a:lnSpc>
                <a:spcPct val="90000"/>
              </a:lnSpc>
              <a:spcBef>
                <a:spcPct val="20000"/>
              </a:spcBef>
              <a:buFontTx/>
              <a:buChar char="–"/>
            </a:pPr>
            <a:r>
              <a:rPr lang="en-US" sz="2400"/>
              <a:t>kompletter Schutzanzug (Hose, Jacke)</a:t>
            </a:r>
          </a:p>
          <a:p>
            <a:pPr marL="1600200" lvl="3" indent="-228600">
              <a:lnSpc>
                <a:spcPct val="90000"/>
              </a:lnSpc>
              <a:spcBef>
                <a:spcPct val="20000"/>
              </a:spcBef>
              <a:buFontTx/>
              <a:buChar char="–"/>
            </a:pPr>
            <a:r>
              <a:rPr lang="en-US" sz="2400"/>
              <a:t>Schutzarm mit Beisswulst, Überzug aus Jute naturfarben</a:t>
            </a:r>
          </a:p>
          <a:p>
            <a:pPr marL="1600200" lvl="3" indent="-228600">
              <a:lnSpc>
                <a:spcPct val="90000"/>
              </a:lnSpc>
              <a:spcBef>
                <a:spcPct val="20000"/>
              </a:spcBef>
              <a:buFontTx/>
              <a:buChar char="–"/>
            </a:pPr>
            <a:r>
              <a:rPr lang="en-US" sz="2400"/>
              <a:t>Softstock (Schlagstock gepolstert mit Lederüberzug)</a:t>
            </a:r>
          </a:p>
          <a:p>
            <a:pPr marL="742950" lvl="1" indent="-285750">
              <a:lnSpc>
                <a:spcPct val="90000"/>
              </a:lnSpc>
              <a:spcBef>
                <a:spcPct val="20000"/>
              </a:spcBef>
              <a:buFontTx/>
              <a:buChar char="–"/>
            </a:pPr>
            <a:r>
              <a:rPr lang="en-US" sz="2800"/>
              <a:t>Umkreist der Hund in den Stellphasen den Helfer, kann sich dieser, falls er es für erforderlich hält mitdrehen. Eine drohende Abwehrhaltung darf jedoch nicht einge-nommen werden.</a:t>
            </a:r>
          </a:p>
        </p:txBody>
      </p:sp>
      <p:sp>
        <p:nvSpPr>
          <p:cNvPr id="5" name="Foliennummernplatzhalter 4"/>
          <p:cNvSpPr>
            <a:spLocks noGrp="1"/>
          </p:cNvSpPr>
          <p:nvPr>
            <p:ph type="sldNum" sz="quarter" idx="12"/>
          </p:nvPr>
        </p:nvSpPr>
        <p:spPr/>
        <p:txBody>
          <a:bodyPr/>
          <a:lstStyle/>
          <a:p>
            <a:fld id="{42060E1C-7F94-48ED-A1E2-7080F3AD8941}" type="slidenum">
              <a:rPr lang="de-DE" smtClean="0"/>
              <a:pPr/>
              <a:t>1</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1250"/>
                                        </p:tgtEl>
                                        <p:attrNameLst>
                                          <p:attrName>style.visibility</p:attrName>
                                        </p:attrNameLst>
                                      </p:cBhvr>
                                      <p:to>
                                        <p:strVal val="visible"/>
                                      </p:to>
                                    </p:set>
                                    <p:animEffect transition="in" filter="fade">
                                      <p:cBhvr>
                                        <p:cTn id="7" dur="500"/>
                                        <p:tgtEl>
                                          <p:spTgt spid="18125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1251">
                                            <p:txEl>
                                              <p:pRg st="0" end="0"/>
                                            </p:txEl>
                                          </p:spTgt>
                                        </p:tgtEl>
                                        <p:attrNameLst>
                                          <p:attrName>style.visibility</p:attrName>
                                        </p:attrNameLst>
                                      </p:cBhvr>
                                      <p:to>
                                        <p:strVal val="visible"/>
                                      </p:to>
                                    </p:set>
                                    <p:animEffect transition="in" filter="fade">
                                      <p:cBhvr>
                                        <p:cTn id="11" dur="500"/>
                                        <p:tgtEl>
                                          <p:spTgt spid="181251">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1252">
                                            <p:txEl>
                                              <p:pRg st="0" end="0"/>
                                            </p:txEl>
                                          </p:spTgt>
                                        </p:tgtEl>
                                        <p:attrNameLst>
                                          <p:attrName>style.visibility</p:attrName>
                                        </p:attrNameLst>
                                      </p:cBhvr>
                                      <p:to>
                                        <p:strVal val="visible"/>
                                      </p:to>
                                    </p:set>
                                    <p:animEffect transition="in" filter="fade">
                                      <p:cBhvr>
                                        <p:cTn id="14" dur="500"/>
                                        <p:tgtEl>
                                          <p:spTgt spid="181252">
                                            <p:txEl>
                                              <p:pRg st="0" end="0"/>
                                            </p:txEl>
                                          </p:spTgt>
                                        </p:tgtEl>
                                      </p:cBhvr>
                                    </p:animEffect>
                                  </p:childTnLst>
                                  <p:subTnLst>
                                    <p:set>
                                      <p:cBhvr override="childStyle">
                                        <p:cTn dur="1" fill="hold" display="0" masterRel="nextClick" afterEffect="1"/>
                                        <p:tgtEl>
                                          <p:spTgt spid="181252">
                                            <p:txEl>
                                              <p:pRg st="0" end="0"/>
                                            </p:txEl>
                                          </p:spTgt>
                                        </p:tgtEl>
                                        <p:attrNameLst>
                                          <p:attrName>style.visibility</p:attrName>
                                        </p:attrNameLst>
                                      </p:cBhvr>
                                      <p:to>
                                        <p:strVal val="hidden"/>
                                      </p:to>
                                    </p:set>
                                  </p:subTnLst>
                                </p:cTn>
                              </p:par>
                              <p:par>
                                <p:cTn id="15" presetID="10" presetClass="entr" presetSubtype="0" fill="hold" grpId="0" nodeType="withEffect">
                                  <p:stCondLst>
                                    <p:cond delay="0"/>
                                  </p:stCondLst>
                                  <p:childTnLst>
                                    <p:set>
                                      <p:cBhvr>
                                        <p:cTn id="16" dur="1" fill="hold">
                                          <p:stCondLst>
                                            <p:cond delay="0"/>
                                          </p:stCondLst>
                                        </p:cTn>
                                        <p:tgtEl>
                                          <p:spTgt spid="181252">
                                            <p:txEl>
                                              <p:pRg st="1" end="1"/>
                                            </p:txEl>
                                          </p:spTgt>
                                        </p:tgtEl>
                                        <p:attrNameLst>
                                          <p:attrName>style.visibility</p:attrName>
                                        </p:attrNameLst>
                                      </p:cBhvr>
                                      <p:to>
                                        <p:strVal val="visible"/>
                                      </p:to>
                                    </p:set>
                                    <p:animEffect transition="in" filter="fade">
                                      <p:cBhvr>
                                        <p:cTn id="17" dur="500"/>
                                        <p:tgtEl>
                                          <p:spTgt spid="181252">
                                            <p:txEl>
                                              <p:pRg st="1" end="1"/>
                                            </p:txEl>
                                          </p:spTgt>
                                        </p:tgtEl>
                                      </p:cBhvr>
                                    </p:animEffect>
                                  </p:childTnLst>
                                  <p:subTnLst>
                                    <p:set>
                                      <p:cBhvr override="childStyle">
                                        <p:cTn dur="1" fill="hold" display="0" masterRel="nextClick" afterEffect="1"/>
                                        <p:tgtEl>
                                          <p:spTgt spid="181252">
                                            <p:txEl>
                                              <p:pRg st="1" end="1"/>
                                            </p:txEl>
                                          </p:spTgt>
                                        </p:tgtEl>
                                        <p:attrNameLst>
                                          <p:attrName>style.visibility</p:attrName>
                                        </p:attrNameLst>
                                      </p:cBhvr>
                                      <p:to>
                                        <p:strVal val="hidden"/>
                                      </p:to>
                                    </p:set>
                                  </p:subTnLst>
                                </p:cTn>
                              </p:par>
                              <p:par>
                                <p:cTn id="18" presetID="10" presetClass="entr" presetSubtype="0" fill="hold" grpId="0" nodeType="withEffect">
                                  <p:stCondLst>
                                    <p:cond delay="0"/>
                                  </p:stCondLst>
                                  <p:childTnLst>
                                    <p:set>
                                      <p:cBhvr>
                                        <p:cTn id="19" dur="1" fill="hold">
                                          <p:stCondLst>
                                            <p:cond delay="0"/>
                                          </p:stCondLst>
                                        </p:cTn>
                                        <p:tgtEl>
                                          <p:spTgt spid="181252">
                                            <p:txEl>
                                              <p:pRg st="2" end="2"/>
                                            </p:txEl>
                                          </p:spTgt>
                                        </p:tgtEl>
                                        <p:attrNameLst>
                                          <p:attrName>style.visibility</p:attrName>
                                        </p:attrNameLst>
                                      </p:cBhvr>
                                      <p:to>
                                        <p:strVal val="visible"/>
                                      </p:to>
                                    </p:set>
                                    <p:animEffect transition="in" filter="fade">
                                      <p:cBhvr>
                                        <p:cTn id="20" dur="500"/>
                                        <p:tgtEl>
                                          <p:spTgt spid="181252">
                                            <p:txEl>
                                              <p:pRg st="2" end="2"/>
                                            </p:txEl>
                                          </p:spTgt>
                                        </p:tgtEl>
                                      </p:cBhvr>
                                    </p:animEffect>
                                  </p:childTnLst>
                                  <p:subTnLst>
                                    <p:set>
                                      <p:cBhvr override="childStyle">
                                        <p:cTn dur="1" fill="hold" display="0" masterRel="nextClick" afterEffect="1"/>
                                        <p:tgtEl>
                                          <p:spTgt spid="181252">
                                            <p:txEl>
                                              <p:pRg st="2" end="2"/>
                                            </p:txEl>
                                          </p:spTgt>
                                        </p:tgtEl>
                                        <p:attrNameLst>
                                          <p:attrName>style.visibility</p:attrName>
                                        </p:attrNameLst>
                                      </p:cBhvr>
                                      <p:to>
                                        <p:strVal val="hidden"/>
                                      </p:to>
                                    </p:set>
                                  </p:subTnLst>
                                </p:cTn>
                              </p:par>
                              <p:par>
                                <p:cTn id="21" presetID="10" presetClass="entr" presetSubtype="0" fill="hold" grpId="0" nodeType="withEffect">
                                  <p:stCondLst>
                                    <p:cond delay="0"/>
                                  </p:stCondLst>
                                  <p:childTnLst>
                                    <p:set>
                                      <p:cBhvr>
                                        <p:cTn id="22" dur="1" fill="hold">
                                          <p:stCondLst>
                                            <p:cond delay="0"/>
                                          </p:stCondLst>
                                        </p:cTn>
                                        <p:tgtEl>
                                          <p:spTgt spid="181252">
                                            <p:txEl>
                                              <p:pRg st="3" end="3"/>
                                            </p:txEl>
                                          </p:spTgt>
                                        </p:tgtEl>
                                        <p:attrNameLst>
                                          <p:attrName>style.visibility</p:attrName>
                                        </p:attrNameLst>
                                      </p:cBhvr>
                                      <p:to>
                                        <p:strVal val="visible"/>
                                      </p:to>
                                    </p:set>
                                    <p:animEffect transition="in" filter="fade">
                                      <p:cBhvr>
                                        <p:cTn id="23" dur="500"/>
                                        <p:tgtEl>
                                          <p:spTgt spid="181252">
                                            <p:txEl>
                                              <p:pRg st="3" end="3"/>
                                            </p:txEl>
                                          </p:spTgt>
                                        </p:tgtEl>
                                      </p:cBhvr>
                                    </p:animEffect>
                                  </p:childTnLst>
                                  <p:subTnLst>
                                    <p:set>
                                      <p:cBhvr override="childStyle">
                                        <p:cTn dur="1" fill="hold" display="0" masterRel="nextClick" afterEffect="1"/>
                                        <p:tgtEl>
                                          <p:spTgt spid="181252">
                                            <p:txEl>
                                              <p:pRg st="3" end="3"/>
                                            </p:txEl>
                                          </p:spTgt>
                                        </p:tgtEl>
                                        <p:attrNameLst>
                                          <p:attrName>style.visibility</p:attrName>
                                        </p:attrNameLst>
                                      </p:cBhvr>
                                      <p:to>
                                        <p:strVal val="hidden"/>
                                      </p:to>
                                    </p:set>
                                  </p:subTnLst>
                                </p:cTn>
                              </p:par>
                              <p:par>
                                <p:cTn id="24" presetID="10" presetClass="entr" presetSubtype="0" fill="hold" grpId="0" nodeType="withEffect">
                                  <p:stCondLst>
                                    <p:cond delay="0"/>
                                  </p:stCondLst>
                                  <p:childTnLst>
                                    <p:set>
                                      <p:cBhvr>
                                        <p:cTn id="25" dur="1" fill="hold">
                                          <p:stCondLst>
                                            <p:cond delay="0"/>
                                          </p:stCondLst>
                                        </p:cTn>
                                        <p:tgtEl>
                                          <p:spTgt spid="181252">
                                            <p:txEl>
                                              <p:pRg st="4" end="4"/>
                                            </p:txEl>
                                          </p:spTgt>
                                        </p:tgtEl>
                                        <p:attrNameLst>
                                          <p:attrName>style.visibility</p:attrName>
                                        </p:attrNameLst>
                                      </p:cBhvr>
                                      <p:to>
                                        <p:strVal val="visible"/>
                                      </p:to>
                                    </p:set>
                                    <p:animEffect transition="in" filter="fade">
                                      <p:cBhvr>
                                        <p:cTn id="26" dur="500"/>
                                        <p:tgtEl>
                                          <p:spTgt spid="181252">
                                            <p:txEl>
                                              <p:pRg st="4" end="4"/>
                                            </p:txEl>
                                          </p:spTgt>
                                        </p:tgtEl>
                                      </p:cBhvr>
                                    </p:animEffect>
                                  </p:childTnLst>
                                  <p:subTnLst>
                                    <p:set>
                                      <p:cBhvr override="childStyle">
                                        <p:cTn dur="1" fill="hold" display="0" masterRel="nextClick" afterEffect="1"/>
                                        <p:tgtEl>
                                          <p:spTgt spid="181252">
                                            <p:txEl>
                                              <p:pRg st="4" end="4"/>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p:bldP spid="181251" grpId="0" build="p" bldLvl="2" autoUpdateAnimBg="0"/>
      <p:bldP spid="181252" grpId="0" build="p" bldLvl="4"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36712"/>
          </a:xfrm>
        </p:spPr>
        <p:txBody>
          <a:bodyPr>
            <a:normAutofit/>
          </a:bodyPr>
          <a:lstStyle/>
          <a:p>
            <a:r>
              <a:rPr lang="de-DE" sz="3600" dirty="0" err="1" smtClean="0"/>
              <a:t>Disqualification</a:t>
            </a:r>
            <a:endParaRPr lang="de-DE" sz="3600" dirty="0"/>
          </a:p>
        </p:txBody>
      </p:sp>
      <p:sp>
        <p:nvSpPr>
          <p:cNvPr id="3" name="Inhaltsplatzhalter 2"/>
          <p:cNvSpPr>
            <a:spLocks noGrp="1"/>
          </p:cNvSpPr>
          <p:nvPr>
            <p:ph idx="1"/>
          </p:nvPr>
        </p:nvSpPr>
        <p:spPr>
          <a:xfrm>
            <a:off x="467544" y="980728"/>
            <a:ext cx="8229600" cy="5577483"/>
          </a:xfrm>
        </p:spPr>
        <p:txBody>
          <a:bodyPr/>
          <a:lstStyle/>
          <a:p>
            <a:pPr lvl="0"/>
            <a:r>
              <a:rPr lang="en-GB" sz="2400" dirty="0" smtClean="0"/>
              <a:t>The dog is not under control of the handler (e.g., side / back transport). </a:t>
            </a:r>
          </a:p>
          <a:p>
            <a:pPr lvl="0"/>
            <a:r>
              <a:rPr lang="en-GB" sz="2400" dirty="0" smtClean="0"/>
              <a:t>The dog does not return to under control after three commands HZ (one allowed and two additional HZ) or only by active action of the Handler</a:t>
            </a:r>
          </a:p>
          <a:p>
            <a:pPr lvl="0"/>
            <a:r>
              <a:rPr lang="en-GB" sz="2400" dirty="0" smtClean="0"/>
              <a:t>The dog bites (not bumps) the helper anywhere on the helper‘s body other than the protective sleeve provided for the grip. </a:t>
            </a:r>
          </a:p>
          <a:p>
            <a:pPr lvl="0"/>
            <a:r>
              <a:rPr lang="en-GB" sz="2400" dirty="0" smtClean="0">
                <a:solidFill>
                  <a:srgbClr val="FF0000"/>
                </a:solidFill>
              </a:rPr>
              <a:t>Attack on another person</a:t>
            </a:r>
          </a:p>
          <a:p>
            <a:r>
              <a:rPr lang="en-GB" sz="2400" dirty="0" smtClean="0"/>
              <a:t>Unsportsmanlike </a:t>
            </a:r>
            <a:r>
              <a:rPr lang="en-GB" sz="2400" dirty="0" err="1" smtClean="0"/>
              <a:t>behavior</a:t>
            </a:r>
            <a:r>
              <a:rPr lang="en-GB" sz="2400" dirty="0" smtClean="0"/>
              <a:t> of the Handler HF . Suspected attempt of fraudulent intent by use of prohibited training aids.  </a:t>
            </a:r>
            <a:endParaRPr lang="de-DE" sz="2400" dirty="0" smtClean="0"/>
          </a:p>
          <a:p>
            <a:pPr lvl="0"/>
            <a:endParaRPr lang="de-DE" sz="2400" dirty="0" smtClean="0"/>
          </a:p>
          <a:p>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10</a:t>
            </a:fld>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Disqualifikationsfolgen</a:t>
            </a:r>
            <a:endParaRPr lang="de-DE" dirty="0"/>
          </a:p>
        </p:txBody>
      </p:sp>
      <p:sp>
        <p:nvSpPr>
          <p:cNvPr id="3" name="Inhaltsplatzhalter 2"/>
          <p:cNvSpPr>
            <a:spLocks noGrp="1"/>
          </p:cNvSpPr>
          <p:nvPr>
            <p:ph idx="1"/>
          </p:nvPr>
        </p:nvSpPr>
        <p:spPr>
          <a:xfrm>
            <a:off x="179512" y="1196752"/>
            <a:ext cx="8507288" cy="4929411"/>
          </a:xfrm>
        </p:spPr>
        <p:txBody>
          <a:bodyPr>
            <a:normAutofit fontScale="92500" lnSpcReduction="10000"/>
          </a:bodyPr>
          <a:lstStyle/>
          <a:p>
            <a:pPr>
              <a:buNone/>
            </a:pPr>
            <a:r>
              <a:rPr lang="de-DE" dirty="0" smtClean="0"/>
              <a:t>    Bei einer Disqualifikation werden alle bis dahin vergebenen Punkte aberkannt, auch die bisher erworbenen Punkte in den bisher abgelegten anderen Abteilungen. Im Leistungsheft werden weder Noten (Qualifikationen) noch Punkte vergeben. Es erfolgt keine Besprechung. Das Vorführen des Hundes in den noch ausstehenden Abteilungen ist nicht mehr gestattet. </a:t>
            </a:r>
          </a:p>
          <a:p>
            <a:pPr>
              <a:buNone/>
            </a:pPr>
            <a:r>
              <a:rPr lang="de-DE" i="1" dirty="0" smtClean="0"/>
              <a:t>    Im Leistungsheft wird der Disqualifikationsgrund eingetragen.</a:t>
            </a:r>
            <a:r>
              <a:rPr lang="de-DE" dirty="0" smtClean="0"/>
              <a:t> </a:t>
            </a:r>
            <a:r>
              <a:rPr lang="de-DE" i="1" dirty="0" smtClean="0"/>
              <a:t>Keine TSB Bewertung.</a:t>
            </a:r>
          </a:p>
          <a:p>
            <a:pPr>
              <a:buNone/>
            </a:pPr>
            <a:r>
              <a:rPr lang="de-DE" dirty="0" smtClean="0"/>
              <a:t> </a:t>
            </a:r>
          </a:p>
          <a:p>
            <a:pPr>
              <a:buNone/>
            </a:pPr>
            <a:endParaRPr lang="de-DE" dirty="0"/>
          </a:p>
        </p:txBody>
      </p:sp>
      <p:sp>
        <p:nvSpPr>
          <p:cNvPr id="4" name="Fußzeilenplatzhalter 3"/>
          <p:cNvSpPr>
            <a:spLocks noGrp="1"/>
          </p:cNvSpPr>
          <p:nvPr>
            <p:ph type="ftr" sz="quarter" idx="11"/>
          </p:nvPr>
        </p:nvSpPr>
        <p:spPr/>
        <p:txBody>
          <a:bodyPr/>
          <a:lstStyle/>
          <a:p>
            <a:r>
              <a:rPr lang="de-DE" dirty="0" smtClean="0"/>
              <a:t>Diegel</a:t>
            </a:r>
            <a:endParaRPr lang="de-DE" dirty="0"/>
          </a:p>
        </p:txBody>
      </p:sp>
      <p:sp>
        <p:nvSpPr>
          <p:cNvPr id="5" name="Foliennummernplatzhalter 4"/>
          <p:cNvSpPr>
            <a:spLocks noGrp="1"/>
          </p:cNvSpPr>
          <p:nvPr>
            <p:ph type="sldNum" sz="quarter" idx="12"/>
          </p:nvPr>
        </p:nvSpPr>
        <p:spPr/>
        <p:txBody>
          <a:bodyPr/>
          <a:lstStyle/>
          <a:p>
            <a:fld id="{42060E1C-7F94-48ED-A1E2-7080F3AD8941}" type="slidenum">
              <a:rPr lang="de-DE" smtClean="0"/>
              <a:pPr/>
              <a:t>11</a:t>
            </a:fld>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08720"/>
          </a:xfrm>
        </p:spPr>
        <p:txBody>
          <a:bodyPr>
            <a:normAutofit/>
          </a:bodyPr>
          <a:lstStyle/>
          <a:p>
            <a:r>
              <a:rPr lang="de-DE" sz="3600" dirty="0" err="1" smtClean="0"/>
              <a:t>Disqualification</a:t>
            </a:r>
            <a:endParaRPr lang="de-DE" sz="3600" dirty="0"/>
          </a:p>
        </p:txBody>
      </p:sp>
      <p:sp>
        <p:nvSpPr>
          <p:cNvPr id="3" name="Inhaltsplatzhalter 2"/>
          <p:cNvSpPr>
            <a:spLocks noGrp="1"/>
          </p:cNvSpPr>
          <p:nvPr>
            <p:ph idx="1"/>
          </p:nvPr>
        </p:nvSpPr>
        <p:spPr/>
        <p:txBody>
          <a:bodyPr/>
          <a:lstStyle/>
          <a:p>
            <a:r>
              <a:rPr lang="en-GB" dirty="0" smtClean="0"/>
              <a:t>All points awarded up to that point of disqualification (DQ) will be deleted. No points or ratings will be entered into the scorebook.</a:t>
            </a:r>
          </a:p>
          <a:p>
            <a:r>
              <a:rPr lang="en-GB" dirty="0" smtClean="0"/>
              <a:t>No report</a:t>
            </a:r>
          </a:p>
          <a:p>
            <a:r>
              <a:rPr lang="en-GB" dirty="0" smtClean="0"/>
              <a:t>No further testing</a:t>
            </a:r>
          </a:p>
          <a:p>
            <a:r>
              <a:rPr lang="en-US" dirty="0" smtClean="0"/>
              <a:t>In the scorebook the disqualification reason has to be inserted</a:t>
            </a:r>
            <a:endParaRPr lang="en-GB" dirty="0" smtClean="0"/>
          </a:p>
          <a:p>
            <a:r>
              <a:rPr lang="en-GB" dirty="0" smtClean="0"/>
              <a:t>No TSB</a:t>
            </a:r>
          </a:p>
          <a:p>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12</a:t>
            </a:fld>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80728"/>
          </a:xfrm>
        </p:spPr>
        <p:txBody>
          <a:bodyPr>
            <a:normAutofit/>
          </a:bodyPr>
          <a:lstStyle/>
          <a:p>
            <a:r>
              <a:rPr lang="de-DE" sz="3600" dirty="0" smtClean="0"/>
              <a:t>IGP Abt. C Abbruchsgründe</a:t>
            </a:r>
            <a:endParaRPr lang="de-DE" sz="3600" dirty="0"/>
          </a:p>
        </p:txBody>
      </p:sp>
      <p:sp>
        <p:nvSpPr>
          <p:cNvPr id="3" name="Inhaltsplatzhalter 2"/>
          <p:cNvSpPr>
            <a:spLocks noGrp="1"/>
          </p:cNvSpPr>
          <p:nvPr>
            <p:ph idx="1"/>
          </p:nvPr>
        </p:nvSpPr>
        <p:spPr>
          <a:xfrm>
            <a:off x="251520" y="980728"/>
            <a:ext cx="8712968" cy="5145435"/>
          </a:xfrm>
        </p:spPr>
        <p:txBody>
          <a:bodyPr/>
          <a:lstStyle/>
          <a:p>
            <a:r>
              <a:rPr lang="de-DE" sz="2800" i="1" dirty="0" smtClean="0"/>
              <a:t>Hund verlässt den Helfer bevor der Leistungsrichter die Anweisung für den Hundeführer zum Verlassen der Mittellinie gibt und lässt sich nicht mehr direkt einsetzen oder verlässt den Helfer erneut.</a:t>
            </a:r>
            <a:r>
              <a:rPr lang="de-DE" sz="2800" dirty="0" smtClean="0"/>
              <a:t> </a:t>
            </a:r>
          </a:p>
          <a:p>
            <a:pPr lvl="0"/>
            <a:r>
              <a:rPr lang="de-DE" sz="2800" i="1" dirty="0" smtClean="0"/>
              <a:t>Hund versagt in einer Verteidigungsübung. </a:t>
            </a:r>
            <a:endParaRPr lang="de-DE" sz="2800" dirty="0" smtClean="0"/>
          </a:p>
          <a:p>
            <a:pPr lvl="0"/>
            <a:r>
              <a:rPr lang="de-DE" sz="2800" i="1" dirty="0" smtClean="0"/>
              <a:t>Hund verlässt den Helfer vor Leistungsrichter Anweisung zum Herantreten und/oder der Hundeführer gibt ein Hörzeichen damit der Hund am Helfer verbleibt.</a:t>
            </a:r>
          </a:p>
          <a:p>
            <a:r>
              <a:rPr lang="de-DE" sz="2800" i="1" dirty="0" smtClean="0"/>
              <a:t>Der Hund findet den Helfer nach 3-maligem erfolglosem direktem Einsatz am Verbellversteck nicht.</a:t>
            </a:r>
            <a:endParaRPr lang="de-DE" sz="2800" dirty="0" smtClean="0"/>
          </a:p>
          <a:p>
            <a:pPr lvl="0">
              <a:buNone/>
            </a:pPr>
            <a:endParaRPr lang="de-DE" sz="2800" dirty="0" smtClean="0"/>
          </a:p>
          <a:p>
            <a:endParaRPr lang="de-DE" sz="2800" dirty="0" smtClean="0"/>
          </a:p>
          <a:p>
            <a:endParaRPr lang="de-DE" dirty="0"/>
          </a:p>
        </p:txBody>
      </p:sp>
      <p:sp>
        <p:nvSpPr>
          <p:cNvPr id="4" name="Fußzeilenplatzhalter 3"/>
          <p:cNvSpPr>
            <a:spLocks noGrp="1"/>
          </p:cNvSpPr>
          <p:nvPr>
            <p:ph type="ftr" sz="quarter" idx="11"/>
          </p:nvPr>
        </p:nvSpPr>
        <p:spPr>
          <a:xfrm>
            <a:off x="7524328" y="6356350"/>
            <a:ext cx="792088" cy="365125"/>
          </a:xfrm>
        </p:spPr>
        <p:txBody>
          <a:bodyPr/>
          <a:lstStyle/>
          <a:p>
            <a:r>
              <a:rPr lang="de-DE" dirty="0" smtClean="0"/>
              <a:t>Diegel</a:t>
            </a:r>
            <a:endParaRPr lang="de-DE" dirty="0"/>
          </a:p>
        </p:txBody>
      </p:sp>
      <p:sp>
        <p:nvSpPr>
          <p:cNvPr id="5" name="Foliennummernplatzhalter 4"/>
          <p:cNvSpPr>
            <a:spLocks noGrp="1"/>
          </p:cNvSpPr>
          <p:nvPr>
            <p:ph type="sldNum" sz="quarter" idx="12"/>
          </p:nvPr>
        </p:nvSpPr>
        <p:spPr/>
        <p:txBody>
          <a:bodyPr/>
          <a:lstStyle/>
          <a:p>
            <a:fld id="{42060E1C-7F94-48ED-A1E2-7080F3AD8941}" type="slidenum">
              <a:rPr lang="de-DE" smtClean="0"/>
              <a:pPr/>
              <a:t>13</a:t>
            </a:fld>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15416"/>
            <a:ext cx="8229600" cy="1417638"/>
          </a:xfrm>
        </p:spPr>
        <p:txBody>
          <a:bodyPr>
            <a:normAutofit/>
          </a:bodyPr>
          <a:lstStyle/>
          <a:p>
            <a:r>
              <a:rPr lang="de-DE" sz="3600" dirty="0" err="1" smtClean="0"/>
              <a:t>Termination</a:t>
            </a:r>
            <a:endParaRPr lang="de-DE" sz="3600" dirty="0"/>
          </a:p>
        </p:txBody>
      </p:sp>
      <p:sp>
        <p:nvSpPr>
          <p:cNvPr id="3" name="Inhaltsplatzhalter 2"/>
          <p:cNvSpPr>
            <a:spLocks noGrp="1"/>
          </p:cNvSpPr>
          <p:nvPr>
            <p:ph idx="1"/>
          </p:nvPr>
        </p:nvSpPr>
        <p:spPr>
          <a:xfrm>
            <a:off x="457200" y="764704"/>
            <a:ext cx="8229600" cy="5361459"/>
          </a:xfrm>
        </p:spPr>
        <p:txBody>
          <a:bodyPr>
            <a:normAutofit lnSpcReduction="10000"/>
          </a:bodyPr>
          <a:lstStyle/>
          <a:p>
            <a:pPr lvl="0"/>
            <a:r>
              <a:rPr lang="en-US" sz="2800" dirty="0" smtClean="0"/>
              <a:t>Dog leaves the helper before the judge gives the instruction for the dog handler to leave the center line and can not be </a:t>
            </a:r>
            <a:r>
              <a:rPr lang="en-US" sz="2800" dirty="0" err="1" smtClean="0"/>
              <a:t>sended</a:t>
            </a:r>
            <a:r>
              <a:rPr lang="en-US" sz="2800" dirty="0" smtClean="0"/>
              <a:t> directly anymore or leaves the helper again.</a:t>
            </a:r>
            <a:endParaRPr lang="en-GB" sz="2800" dirty="0" smtClean="0"/>
          </a:p>
          <a:p>
            <a:r>
              <a:rPr lang="en-GB" sz="2800" dirty="0" smtClean="0"/>
              <a:t>Dog leaves the helper before the Judges (LR) instruction to approach the dog and / or the dog handler gives a command to make the dog remain (stay) with the helper</a:t>
            </a:r>
            <a:endParaRPr lang="de-DE" sz="2800" dirty="0" smtClean="0"/>
          </a:p>
          <a:p>
            <a:r>
              <a:rPr lang="en-GB" sz="2800" dirty="0" smtClean="0"/>
              <a:t>The dog does not find the helper after three unsuccessful commands to direct the dog to the find blind.</a:t>
            </a:r>
          </a:p>
          <a:p>
            <a:r>
              <a:rPr lang="en-GB" sz="2800" dirty="0" smtClean="0"/>
              <a:t>The dog fails the </a:t>
            </a:r>
            <a:r>
              <a:rPr lang="en-GB" sz="2800" dirty="0" err="1" smtClean="0"/>
              <a:t>defense</a:t>
            </a:r>
            <a:r>
              <a:rPr lang="en-GB" sz="2800" dirty="0" smtClean="0"/>
              <a:t> exercise</a:t>
            </a:r>
          </a:p>
          <a:p>
            <a:endParaRPr lang="en-GB" sz="2800" dirty="0" smtClean="0"/>
          </a:p>
          <a:p>
            <a:endParaRPr lang="de-DE" sz="2400"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14</a:t>
            </a:fld>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936104"/>
          </a:xfrm>
        </p:spPr>
        <p:txBody>
          <a:bodyPr>
            <a:normAutofit/>
          </a:bodyPr>
          <a:lstStyle/>
          <a:p>
            <a:r>
              <a:rPr lang="de-DE" sz="3600" dirty="0" smtClean="0"/>
              <a:t>Abbruchsfolgen</a:t>
            </a:r>
            <a:endParaRPr lang="de-DE" sz="3600" dirty="0"/>
          </a:p>
        </p:txBody>
      </p:sp>
      <p:sp>
        <p:nvSpPr>
          <p:cNvPr id="3" name="Inhaltsplatzhalter 2"/>
          <p:cNvSpPr>
            <a:spLocks noGrp="1"/>
          </p:cNvSpPr>
          <p:nvPr>
            <p:ph idx="1"/>
          </p:nvPr>
        </p:nvSpPr>
        <p:spPr/>
        <p:txBody>
          <a:bodyPr>
            <a:normAutofit lnSpcReduction="10000"/>
          </a:bodyPr>
          <a:lstStyle/>
          <a:p>
            <a:r>
              <a:rPr lang="de-DE" dirty="0" smtClean="0"/>
              <a:t>Bei einem Abbruch werden alle bis dahin vergebenen Punkte anerkannt, auch die Punkte der bisher beendeten Abteilungen. Im Leistungsheft werden die bis zum Abbruch erreichten Punkte eingetragen. </a:t>
            </a:r>
          </a:p>
          <a:p>
            <a:r>
              <a:rPr lang="de-DE" i="1" dirty="0" smtClean="0"/>
              <a:t>Erfolgt der Abbruch</a:t>
            </a:r>
            <a:r>
              <a:rPr lang="de-DE" dirty="0" smtClean="0"/>
              <a:t> </a:t>
            </a:r>
            <a:r>
              <a:rPr lang="de-DE" i="1" dirty="0" smtClean="0"/>
              <a:t>in Abteilung C ist die Abteilung C mit 0 Punkten zu bewerten, die erreichten Punkte in Abteilung A und B bleiben erhalten.</a:t>
            </a:r>
            <a:endParaRPr lang="de-DE" dirty="0" smtClean="0"/>
          </a:p>
          <a:p>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15</a:t>
            </a:fld>
            <a:endParaRPr lang="de-D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08720"/>
          </a:xfrm>
        </p:spPr>
        <p:txBody>
          <a:bodyPr>
            <a:normAutofit/>
          </a:bodyPr>
          <a:lstStyle/>
          <a:p>
            <a:r>
              <a:rPr lang="de-DE" sz="3600" dirty="0" err="1" smtClean="0"/>
              <a:t>Termination</a:t>
            </a:r>
            <a:endParaRPr lang="de-DE" sz="3600" dirty="0"/>
          </a:p>
        </p:txBody>
      </p:sp>
      <p:sp>
        <p:nvSpPr>
          <p:cNvPr id="3" name="Inhaltsplatzhalter 2"/>
          <p:cNvSpPr>
            <a:spLocks noGrp="1"/>
          </p:cNvSpPr>
          <p:nvPr>
            <p:ph idx="1"/>
          </p:nvPr>
        </p:nvSpPr>
        <p:spPr>
          <a:xfrm>
            <a:off x="457200" y="908720"/>
            <a:ext cx="8229600" cy="5328592"/>
          </a:xfrm>
        </p:spPr>
        <p:txBody>
          <a:bodyPr/>
          <a:lstStyle/>
          <a:p>
            <a:r>
              <a:rPr lang="en-GB" dirty="0" smtClean="0"/>
              <a:t>In the case of a termination, all points up to then are awarded, also the points of the phases that have been completed so far. The points reached up to the point of termination are entered in the scorebook. </a:t>
            </a:r>
          </a:p>
          <a:p>
            <a:r>
              <a:rPr lang="en-GB" i="1" dirty="0" smtClean="0"/>
              <a:t>If the dog is terminated in phase C, phase C is to be evaluated with 0 points, the points reached in sections A and B are retained.</a:t>
            </a:r>
            <a:endParaRPr lang="de-DE" i="1" dirty="0" smtClean="0"/>
          </a:p>
          <a:p>
            <a:endParaRPr lang="de-DE" dirty="0"/>
          </a:p>
        </p:txBody>
      </p:sp>
      <p:sp>
        <p:nvSpPr>
          <p:cNvPr id="4" name="Fußzeilenplatzhalter 3"/>
          <p:cNvSpPr>
            <a:spLocks noGrp="1"/>
          </p:cNvSpPr>
          <p:nvPr>
            <p:ph type="ftr" sz="quarter" idx="11"/>
          </p:nvPr>
        </p:nvSpPr>
        <p:spPr/>
        <p:txBody>
          <a:bodyPr/>
          <a:lstStyle/>
          <a:p>
            <a:r>
              <a:rPr lang="de-DE" dirty="0" smtClean="0"/>
              <a:t>Diegel</a:t>
            </a:r>
            <a:endParaRPr lang="de-DE" dirty="0"/>
          </a:p>
        </p:txBody>
      </p:sp>
      <p:sp>
        <p:nvSpPr>
          <p:cNvPr id="5" name="Foliennummernplatzhalter 4"/>
          <p:cNvSpPr>
            <a:spLocks noGrp="1"/>
          </p:cNvSpPr>
          <p:nvPr>
            <p:ph type="sldNum" sz="quarter" idx="12"/>
          </p:nvPr>
        </p:nvSpPr>
        <p:spPr/>
        <p:txBody>
          <a:bodyPr/>
          <a:lstStyle/>
          <a:p>
            <a:fld id="{42060E1C-7F94-48ED-A1E2-7080F3AD8941}" type="slidenum">
              <a:rPr lang="de-DE" smtClean="0"/>
              <a:pPr/>
              <a:t>16</a:t>
            </a:fld>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Anmeldung in Abt. C</a:t>
            </a:r>
            <a:endParaRPr lang="de-DE" dirty="0"/>
          </a:p>
        </p:txBody>
      </p:sp>
      <p:sp>
        <p:nvSpPr>
          <p:cNvPr id="3" name="Inhaltsplatzhalter 2"/>
          <p:cNvSpPr>
            <a:spLocks noGrp="1"/>
          </p:cNvSpPr>
          <p:nvPr>
            <p:ph idx="1"/>
          </p:nvPr>
        </p:nvSpPr>
        <p:spPr/>
        <p:txBody>
          <a:bodyPr/>
          <a:lstStyle/>
          <a:p>
            <a:pPr>
              <a:buNone/>
            </a:pPr>
            <a:r>
              <a:rPr lang="de-DE" dirty="0" smtClean="0"/>
              <a:t>   Der Hundeführer meldet sich in Grundstellung beim Leistungsrichter an. Bei der IGP-1, IGP-V und IGP-ZTP mit angeleintem Hund, bei der IGP-2 und IGP-3 meldet der Hundeführer sich  in Freifolge an. </a:t>
            </a:r>
            <a:r>
              <a:rPr lang="de-DE" i="1" dirty="0" smtClean="0">
                <a:solidFill>
                  <a:srgbClr val="FF0000"/>
                </a:solidFill>
              </a:rPr>
              <a:t>Als Anmeldung gilt, wenn der Hundeführer sich  in Grundstellung für die Übung „Revieren nach dem Helfer“ in Richtung des Leistungsrichters stellt  und die Hand hebt</a:t>
            </a:r>
            <a:r>
              <a:rPr lang="de-DE" i="1" dirty="0" smtClean="0"/>
              <a:t>.  </a:t>
            </a:r>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17</a:t>
            </a:fld>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80728"/>
          </a:xfrm>
        </p:spPr>
        <p:txBody>
          <a:bodyPr/>
          <a:lstStyle/>
          <a:p>
            <a:r>
              <a:rPr lang="de-DE" dirty="0" smtClean="0"/>
              <a:t>Check in</a:t>
            </a:r>
            <a:endParaRPr lang="de-DE" dirty="0"/>
          </a:p>
        </p:txBody>
      </p:sp>
      <p:sp>
        <p:nvSpPr>
          <p:cNvPr id="3" name="Inhaltsplatzhalter 2"/>
          <p:cNvSpPr>
            <a:spLocks noGrp="1"/>
          </p:cNvSpPr>
          <p:nvPr>
            <p:ph idx="1"/>
          </p:nvPr>
        </p:nvSpPr>
        <p:spPr/>
        <p:txBody>
          <a:bodyPr>
            <a:normAutofit lnSpcReduction="10000"/>
          </a:bodyPr>
          <a:lstStyle/>
          <a:p>
            <a:pPr>
              <a:buNone/>
            </a:pPr>
            <a:r>
              <a:rPr lang="en-GB" dirty="0" smtClean="0"/>
              <a:t>   The dog handler (HF) checks in, in the basic position at the judge (LF). In the level of the IGP-1, IGP -V and IGP-ZTP with a dog on leash, in the level of IGP-2 and IGP-3, the dog handler (HF) reports with the dog off leash. Protection starts when the dog handler (HF) for the exercise "Search for the helper" is in basic position in the direction of the judge </a:t>
            </a:r>
            <a:r>
              <a:rPr lang="en-GB" dirty="0" smtClean="0">
                <a:solidFill>
                  <a:srgbClr val="FF0000"/>
                </a:solidFill>
              </a:rPr>
              <a:t>and the hand raised to acknowledge to the judge (LF) that they are ready to begin the search.</a:t>
            </a:r>
            <a:endParaRPr lang="de-DE" dirty="0" smtClean="0">
              <a:solidFill>
                <a:srgbClr val="FF0000"/>
              </a:solidFill>
            </a:endParaRPr>
          </a:p>
          <a:p>
            <a:pPr>
              <a:buNone/>
            </a:pPr>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18</a:t>
            </a:fld>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Diegel</a:t>
            </a:r>
            <a:endParaRPr lang="de-DE"/>
          </a:p>
        </p:txBody>
      </p:sp>
      <p:sp>
        <p:nvSpPr>
          <p:cNvPr id="3" name="Foliennummernplatzhalter 2"/>
          <p:cNvSpPr>
            <a:spLocks noGrp="1"/>
          </p:cNvSpPr>
          <p:nvPr>
            <p:ph type="sldNum" sz="quarter" idx="12"/>
          </p:nvPr>
        </p:nvSpPr>
        <p:spPr/>
        <p:txBody>
          <a:bodyPr/>
          <a:lstStyle/>
          <a:p>
            <a:fld id="{42060E1C-7F94-48ED-A1E2-7080F3AD8941}" type="slidenum">
              <a:rPr lang="de-DE" smtClean="0"/>
              <a:pPr/>
              <a:t>19</a:t>
            </a:fld>
            <a:endParaRPr lang="de-DE"/>
          </a:p>
        </p:txBody>
      </p:sp>
      <p:graphicFrame>
        <p:nvGraphicFramePr>
          <p:cNvPr id="4" name="Tabelle 3"/>
          <p:cNvGraphicFramePr>
            <a:graphicFrameLocks noGrp="1"/>
          </p:cNvGraphicFramePr>
          <p:nvPr/>
        </p:nvGraphicFramePr>
        <p:xfrm>
          <a:off x="395536" y="1268760"/>
          <a:ext cx="8280920" cy="5339328"/>
        </p:xfrm>
        <a:graphic>
          <a:graphicData uri="http://schemas.openxmlformats.org/drawingml/2006/table">
            <a:tbl>
              <a:tblPr/>
              <a:tblGrid>
                <a:gridCol w="2695436"/>
                <a:gridCol w="2792742"/>
                <a:gridCol w="2792742"/>
              </a:tblGrid>
              <a:tr h="432048">
                <a:tc>
                  <a:txBody>
                    <a:bodyPr/>
                    <a:lstStyle/>
                    <a:p>
                      <a:pPr algn="just">
                        <a:lnSpc>
                          <a:spcPct val="115000"/>
                        </a:lnSpc>
                        <a:spcAft>
                          <a:spcPts val="0"/>
                        </a:spcAft>
                      </a:pPr>
                      <a:r>
                        <a:rPr lang="de-DE" sz="1800" dirty="0">
                          <a:solidFill>
                            <a:srgbClr val="000000"/>
                          </a:solidFill>
                          <a:latin typeface="Calibri"/>
                          <a:ea typeface="Times New Roman"/>
                          <a:cs typeface="Times New Roman"/>
                        </a:rPr>
                        <a:t>IGP-1,  </a:t>
                      </a:r>
                      <a:r>
                        <a:rPr lang="de-DE" sz="1800" dirty="0">
                          <a:solidFill>
                            <a:srgbClr val="FF0000"/>
                          </a:solidFill>
                          <a:latin typeface="Calibri"/>
                          <a:ea typeface="Times New Roman"/>
                          <a:cs typeface="Times New Roman"/>
                        </a:rPr>
                        <a:t>1 Versteck</a:t>
                      </a:r>
                      <a:endParaRPr lang="de-DE" sz="1800" dirty="0">
                        <a:solidFill>
                          <a:srgbClr val="FF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dirty="0">
                          <a:solidFill>
                            <a:srgbClr val="000000"/>
                          </a:solidFill>
                          <a:latin typeface="Calibri"/>
                          <a:ea typeface="Times New Roman"/>
                          <a:cs typeface="Times New Roman"/>
                        </a:rPr>
                        <a:t>IGP-2,  4 Verstecke</a:t>
                      </a:r>
                      <a:endParaRPr lang="de-DE"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a:solidFill>
                            <a:srgbClr val="000000"/>
                          </a:solidFill>
                          <a:latin typeface="Calibri"/>
                          <a:ea typeface="Times New Roman"/>
                          <a:cs typeface="Times New Roman"/>
                        </a:rPr>
                        <a:t>IGP-3,  6 Verstecke</a:t>
                      </a:r>
                      <a:endParaRPr lang="de-DE"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528">
                <a:tc>
                  <a:txBody>
                    <a:bodyPr/>
                    <a:lstStyle/>
                    <a:p>
                      <a:pPr>
                        <a:lnSpc>
                          <a:spcPct val="115000"/>
                        </a:lnSpc>
                        <a:spcAft>
                          <a:spcPts val="0"/>
                        </a:spcAft>
                      </a:pPr>
                      <a:r>
                        <a:rPr lang="de-DE" sz="2000" dirty="0">
                          <a:solidFill>
                            <a:schemeClr val="tx1"/>
                          </a:solidFill>
                          <a:latin typeface="Calibri"/>
                          <a:ea typeface="Times New Roman"/>
                          <a:cs typeface="Times New Roman"/>
                        </a:rPr>
                        <a:t>In</a:t>
                      </a:r>
                      <a:r>
                        <a:rPr lang="de-DE" sz="2000" dirty="0">
                          <a:solidFill>
                            <a:srgbClr val="000000"/>
                          </a:solidFill>
                          <a:latin typeface="Calibri"/>
                          <a:ea typeface="Times New Roman"/>
                          <a:cs typeface="Times New Roman"/>
                        </a:rPr>
                        <a:t> Leinenführigkeit wird der Hund zur Ausgangsposition auf der Mittelinie in Höhe des 6. Verstecks geführt, nimmt dort eine Grundstellung ein und wird </a:t>
                      </a:r>
                      <a:r>
                        <a:rPr lang="de-DE" sz="2000" dirty="0" err="1" smtClean="0">
                          <a:solidFill>
                            <a:srgbClr val="000000"/>
                          </a:solidFill>
                          <a:latin typeface="Calibri"/>
                          <a:ea typeface="Times New Roman"/>
                          <a:cs typeface="Times New Roman"/>
                        </a:rPr>
                        <a:t>abgeleint</a:t>
                      </a:r>
                      <a:r>
                        <a:rPr lang="de-DE" sz="2000" dirty="0">
                          <a:solidFill>
                            <a:srgbClr val="000000"/>
                          </a:solidFill>
                          <a:latin typeface="Calibri"/>
                          <a:ea typeface="Times New Roman"/>
                          <a:cs typeface="Times New Roman"/>
                        </a:rPr>
                        <a:t>. Der HF zeigt durch Arm heben seine Bereitschaft zum Übungsbeginn an. Nach der Richterfreigabe wird der Hund </a:t>
                      </a:r>
                      <a:r>
                        <a:rPr lang="de-DE" sz="2000" i="1" dirty="0">
                          <a:solidFill>
                            <a:srgbClr val="FF0000"/>
                          </a:solidFill>
                          <a:latin typeface="Calibri"/>
                          <a:ea typeface="Times New Roman"/>
                          <a:cs typeface="Times New Roman"/>
                        </a:rPr>
                        <a:t>direkt</a:t>
                      </a:r>
                      <a:r>
                        <a:rPr lang="de-DE" sz="2000" dirty="0">
                          <a:solidFill>
                            <a:srgbClr val="000000"/>
                          </a:solidFill>
                          <a:latin typeface="Calibri"/>
                          <a:ea typeface="Times New Roman"/>
                          <a:cs typeface="Times New Roman"/>
                        </a:rPr>
                        <a:t> zum Helferversteck geschickt</a:t>
                      </a:r>
                      <a:r>
                        <a:rPr lang="de-DE" sz="1800" dirty="0">
                          <a:solidFill>
                            <a:srgbClr val="000000"/>
                          </a:solidFill>
                          <a:latin typeface="Calibri"/>
                          <a:ea typeface="Times New Roman"/>
                          <a:cs typeface="Times New Roman"/>
                        </a:rPr>
                        <a:t>.</a:t>
                      </a:r>
                      <a:endParaRPr lang="de-DE"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2000" dirty="0">
                          <a:solidFill>
                            <a:schemeClr val="tx1"/>
                          </a:solidFill>
                          <a:latin typeface="Calibri"/>
                          <a:ea typeface="Times New Roman"/>
                          <a:cs typeface="Times New Roman"/>
                        </a:rPr>
                        <a:t>In</a:t>
                      </a:r>
                      <a:r>
                        <a:rPr lang="de-DE" sz="2000" dirty="0">
                          <a:solidFill>
                            <a:srgbClr val="000000"/>
                          </a:solidFill>
                          <a:latin typeface="Calibri"/>
                          <a:ea typeface="Times New Roman"/>
                          <a:cs typeface="Times New Roman"/>
                        </a:rPr>
                        <a:t> Freifolge wird der Hund zur Ausgangsposition  auf der Mittelinie in Höhe des 3. Verstecks geführt, nimmt dort eine Grundstellung ein. Der Hundeführer zeigt durch Arm heben seine Bereitschaft zum Übungsbeginn an. Nach der Richterfreigabe wird der Hund zum Revieren eingesetzt.</a:t>
                      </a:r>
                      <a:endParaRPr lang="de-DE"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2000" dirty="0" smtClean="0">
                          <a:solidFill>
                            <a:srgbClr val="000000"/>
                          </a:solidFill>
                          <a:latin typeface="Calibri"/>
                          <a:ea typeface="Times New Roman"/>
                          <a:cs typeface="Times New Roman"/>
                        </a:rPr>
                        <a:t>In Freifolge </a:t>
                      </a:r>
                      <a:r>
                        <a:rPr lang="de-DE" sz="2000" dirty="0">
                          <a:solidFill>
                            <a:srgbClr val="000000"/>
                          </a:solidFill>
                          <a:latin typeface="Calibri"/>
                          <a:ea typeface="Times New Roman"/>
                          <a:cs typeface="Times New Roman"/>
                        </a:rPr>
                        <a:t>wird der Hund zur Ausgangsposition auf Höhe vom ersten Versteck geführt, nimmt dort eine Grundstellung ein. Der Hundeführer zeigt durch Arm heben seine Bereitschaft zum Übungsbeginn an. Nach der Richterfreigabe wird der Hund zum Revieren eingesetzt.</a:t>
                      </a:r>
                      <a:endParaRPr lang="de-DE"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8481" name="Rectangle 1"/>
          <p:cNvSpPr>
            <a:spLocks noChangeArrowheads="1"/>
          </p:cNvSpPr>
          <p:nvPr/>
        </p:nvSpPr>
        <p:spPr bwMode="auto">
          <a:xfrm>
            <a:off x="0" y="121579"/>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b="1" i="0" u="none" strike="noStrike" cap="none" normalizeH="0" baseline="0" dirty="0" smtClean="0">
                <a:ln>
                  <a:noFill/>
                </a:ln>
                <a:solidFill>
                  <a:srgbClr val="000000"/>
                </a:solidFill>
                <a:effectLst/>
                <a:ea typeface="Times New Roman" pitchFamily="18" charset="0"/>
                <a:cs typeface="Calibri" pitchFamily="34" charset="0"/>
              </a:rPr>
              <a:t>                                                 Revieren nach dem Helfer</a:t>
            </a:r>
            <a:endParaRPr kumimoji="0" lang="de-DE"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smtClean="0">
                <a:ln>
                  <a:noFill/>
                </a:ln>
                <a:solidFill>
                  <a:srgbClr val="000000"/>
                </a:solidFill>
                <a:effectLst/>
                <a:ea typeface="Times New Roman" pitchFamily="18" charset="0"/>
                <a:cs typeface="Calibri" pitchFamily="34" charset="0"/>
              </a:rPr>
              <a:t>Die Freigabe hat in Grundstellung mit Ausrichtung zum Leistungsrichter zu erfolgen, danach ist eine neue Ausrichtung in Richtung der Verstecke zulässig</a:t>
            </a:r>
            <a:r>
              <a:rPr kumimoji="0" lang="de-DE" sz="1600" b="0" i="0" u="none" strike="noStrike" cap="none" normalizeH="0" baseline="0" dirty="0" smtClean="0">
                <a:ln>
                  <a:noFill/>
                </a:ln>
                <a:solidFill>
                  <a:srgbClr val="000000"/>
                </a:solidFill>
                <a:effectLst/>
                <a:ea typeface="Times New Roman" pitchFamily="18" charset="0"/>
                <a:cs typeface="Calibri" pitchFamily="34" charset="0"/>
              </a:rPr>
              <a:t>.</a:t>
            </a:r>
            <a:endParaRPr kumimoji="0" lang="de-DE" sz="1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936104"/>
          </a:xfrm>
        </p:spPr>
        <p:txBody>
          <a:bodyPr>
            <a:normAutofit/>
          </a:bodyPr>
          <a:lstStyle/>
          <a:p>
            <a:r>
              <a:rPr lang="de-DE" sz="3600" dirty="0" smtClean="0"/>
              <a:t>IGP Phase C General </a:t>
            </a:r>
            <a:r>
              <a:rPr lang="de-DE" sz="3600" dirty="0" err="1" smtClean="0"/>
              <a:t>Regulations</a:t>
            </a:r>
            <a:endParaRPr lang="de-DE" sz="3600" dirty="0"/>
          </a:p>
        </p:txBody>
      </p:sp>
      <p:sp>
        <p:nvSpPr>
          <p:cNvPr id="3" name="Inhaltsplatzhalter 2"/>
          <p:cNvSpPr>
            <a:spLocks noGrp="1"/>
          </p:cNvSpPr>
          <p:nvPr>
            <p:ph idx="1"/>
          </p:nvPr>
        </p:nvSpPr>
        <p:spPr>
          <a:xfrm>
            <a:off x="251520" y="980728"/>
            <a:ext cx="8507288" cy="5328592"/>
          </a:xfrm>
        </p:spPr>
        <p:txBody>
          <a:bodyPr>
            <a:normAutofit lnSpcReduction="10000"/>
          </a:bodyPr>
          <a:lstStyle/>
          <a:p>
            <a:pPr>
              <a:buNone/>
            </a:pPr>
            <a:r>
              <a:rPr lang="de-DE" dirty="0" err="1" smtClean="0"/>
              <a:t>Helper</a:t>
            </a:r>
            <a:r>
              <a:rPr lang="de-DE" dirty="0" smtClean="0"/>
              <a:t> </a:t>
            </a:r>
            <a:r>
              <a:rPr lang="de-DE" dirty="0" err="1" smtClean="0"/>
              <a:t>requirements</a:t>
            </a:r>
            <a:r>
              <a:rPr lang="de-DE" dirty="0" smtClean="0"/>
              <a:t> </a:t>
            </a:r>
          </a:p>
          <a:p>
            <a:pPr>
              <a:buNone/>
            </a:pPr>
            <a:r>
              <a:rPr lang="de-DE" dirty="0" err="1" smtClean="0"/>
              <a:t>Required</a:t>
            </a:r>
            <a:r>
              <a:rPr lang="de-DE" dirty="0" smtClean="0"/>
              <a:t> </a:t>
            </a:r>
            <a:r>
              <a:rPr lang="de-DE" dirty="0" err="1" smtClean="0"/>
              <a:t>helper</a:t>
            </a:r>
            <a:r>
              <a:rPr lang="de-DE" dirty="0" smtClean="0"/>
              <a:t> </a:t>
            </a:r>
            <a:r>
              <a:rPr lang="de-DE" dirty="0" err="1" smtClean="0"/>
              <a:t>equipment</a:t>
            </a:r>
            <a:r>
              <a:rPr lang="de-DE" dirty="0" smtClean="0"/>
              <a:t>: </a:t>
            </a:r>
          </a:p>
          <a:p>
            <a:pPr>
              <a:buNone/>
            </a:pPr>
            <a:r>
              <a:rPr lang="de-DE" dirty="0" smtClean="0"/>
              <a:t> • </a:t>
            </a:r>
            <a:r>
              <a:rPr lang="de-DE" dirty="0" err="1" smtClean="0"/>
              <a:t>Complete</a:t>
            </a:r>
            <a:r>
              <a:rPr lang="de-DE" dirty="0" smtClean="0"/>
              <a:t> </a:t>
            </a:r>
            <a:r>
              <a:rPr lang="de-DE" dirty="0" err="1" smtClean="0"/>
              <a:t>protection</a:t>
            </a:r>
            <a:r>
              <a:rPr lang="de-DE" dirty="0" smtClean="0"/>
              <a:t> </a:t>
            </a:r>
            <a:r>
              <a:rPr lang="de-DE" dirty="0" err="1" smtClean="0"/>
              <a:t>clothes</a:t>
            </a:r>
            <a:r>
              <a:rPr lang="de-DE" dirty="0" smtClean="0"/>
              <a:t>(</a:t>
            </a:r>
            <a:r>
              <a:rPr lang="de-DE" dirty="0" err="1" smtClean="0"/>
              <a:t>pants</a:t>
            </a:r>
            <a:r>
              <a:rPr lang="de-DE" dirty="0" smtClean="0"/>
              <a:t>, </a:t>
            </a:r>
            <a:r>
              <a:rPr lang="de-DE" dirty="0" err="1" smtClean="0"/>
              <a:t>jacket</a:t>
            </a:r>
            <a:r>
              <a:rPr lang="de-DE" dirty="0" smtClean="0"/>
              <a:t>)</a:t>
            </a:r>
          </a:p>
          <a:p>
            <a:pPr>
              <a:buNone/>
            </a:pPr>
            <a:r>
              <a:rPr lang="de-DE" dirty="0" smtClean="0"/>
              <a:t> • </a:t>
            </a:r>
            <a:r>
              <a:rPr lang="de-DE" dirty="0" err="1" smtClean="0"/>
              <a:t>Sleeve</a:t>
            </a:r>
            <a:r>
              <a:rPr lang="de-DE" dirty="0" smtClean="0"/>
              <a:t> </a:t>
            </a:r>
            <a:r>
              <a:rPr lang="de-DE" dirty="0" err="1" smtClean="0"/>
              <a:t>with</a:t>
            </a:r>
            <a:r>
              <a:rPr lang="de-DE" dirty="0" smtClean="0"/>
              <a:t> </a:t>
            </a:r>
            <a:r>
              <a:rPr lang="de-DE" dirty="0" err="1" smtClean="0"/>
              <a:t>bitebar</a:t>
            </a:r>
            <a:r>
              <a:rPr lang="de-DE" dirty="0" smtClean="0"/>
              <a:t>, cover </a:t>
            </a:r>
            <a:r>
              <a:rPr lang="de-DE" dirty="0" err="1" smtClean="0"/>
              <a:t>with</a:t>
            </a:r>
            <a:r>
              <a:rPr lang="de-DE" dirty="0" smtClean="0"/>
              <a:t> </a:t>
            </a:r>
            <a:r>
              <a:rPr lang="de-DE" dirty="0" err="1" smtClean="0"/>
              <a:t>natural</a:t>
            </a:r>
            <a:r>
              <a:rPr lang="de-DE" dirty="0" smtClean="0"/>
              <a:t> </a:t>
            </a:r>
            <a:r>
              <a:rPr lang="de-DE" dirty="0" err="1" smtClean="0"/>
              <a:t>jute</a:t>
            </a:r>
            <a:r>
              <a:rPr lang="de-DE" dirty="0" smtClean="0"/>
              <a:t> </a:t>
            </a:r>
            <a:r>
              <a:rPr lang="de-DE" dirty="0" err="1" smtClean="0"/>
              <a:t>color</a:t>
            </a:r>
            <a:r>
              <a:rPr lang="de-DE" dirty="0" smtClean="0"/>
              <a:t> </a:t>
            </a:r>
          </a:p>
          <a:p>
            <a:pPr>
              <a:buNone/>
            </a:pPr>
            <a:r>
              <a:rPr lang="de-DE" dirty="0" smtClean="0"/>
              <a:t> • Soft stick (</a:t>
            </a:r>
            <a:r>
              <a:rPr lang="de-DE" dirty="0" err="1" smtClean="0"/>
              <a:t>leather</a:t>
            </a:r>
            <a:r>
              <a:rPr lang="de-DE" dirty="0" smtClean="0"/>
              <a:t> </a:t>
            </a:r>
            <a:r>
              <a:rPr lang="de-DE" dirty="0" err="1" smtClean="0"/>
              <a:t>covered</a:t>
            </a:r>
            <a:r>
              <a:rPr lang="de-DE" dirty="0" smtClean="0"/>
              <a:t> soft stick) </a:t>
            </a:r>
          </a:p>
          <a:p>
            <a:pPr>
              <a:buNone/>
            </a:pPr>
            <a:r>
              <a:rPr lang="de-DE" dirty="0" smtClean="0"/>
              <a:t>    </a:t>
            </a:r>
            <a:r>
              <a:rPr lang="de-DE" dirty="0" err="1" smtClean="0"/>
              <a:t>If</a:t>
            </a:r>
            <a:r>
              <a:rPr lang="de-DE" dirty="0" smtClean="0"/>
              <a:t> </a:t>
            </a:r>
            <a:r>
              <a:rPr lang="de-DE" dirty="0" err="1" smtClean="0"/>
              <a:t>the</a:t>
            </a:r>
            <a:r>
              <a:rPr lang="de-DE" dirty="0" smtClean="0"/>
              <a:t> </a:t>
            </a:r>
            <a:r>
              <a:rPr lang="de-DE" dirty="0" err="1" smtClean="0"/>
              <a:t>dog</a:t>
            </a:r>
            <a:r>
              <a:rPr lang="de-DE" dirty="0" smtClean="0"/>
              <a:t> </a:t>
            </a:r>
            <a:r>
              <a:rPr lang="de-DE" dirty="0" err="1" smtClean="0"/>
              <a:t>circles</a:t>
            </a:r>
            <a:r>
              <a:rPr lang="de-DE" dirty="0" smtClean="0"/>
              <a:t> </a:t>
            </a:r>
            <a:r>
              <a:rPr lang="de-DE" dirty="0" err="1" smtClean="0"/>
              <a:t>the</a:t>
            </a:r>
            <a:r>
              <a:rPr lang="de-DE" dirty="0" smtClean="0"/>
              <a:t> </a:t>
            </a:r>
            <a:r>
              <a:rPr lang="de-DE" dirty="0" err="1" smtClean="0"/>
              <a:t>helper</a:t>
            </a:r>
            <a:r>
              <a:rPr lang="de-DE" dirty="0" smtClean="0"/>
              <a:t> in </a:t>
            </a:r>
            <a:r>
              <a:rPr lang="de-DE" dirty="0" err="1" smtClean="0"/>
              <a:t>the</a:t>
            </a:r>
            <a:r>
              <a:rPr lang="de-DE" dirty="0" smtClean="0"/>
              <a:t> </a:t>
            </a:r>
            <a:r>
              <a:rPr lang="de-DE" dirty="0" err="1" smtClean="0"/>
              <a:t>guarding</a:t>
            </a:r>
            <a:r>
              <a:rPr lang="de-DE" dirty="0" smtClean="0"/>
              <a:t> </a:t>
            </a:r>
            <a:r>
              <a:rPr lang="de-DE" dirty="0" err="1" smtClean="0"/>
              <a:t>phases</a:t>
            </a:r>
            <a:r>
              <a:rPr lang="de-DE" dirty="0" smtClean="0"/>
              <a:t>, </a:t>
            </a:r>
            <a:r>
              <a:rPr lang="de-DE" dirty="0" err="1" smtClean="0"/>
              <a:t>the</a:t>
            </a:r>
            <a:r>
              <a:rPr lang="de-DE" dirty="0" smtClean="0"/>
              <a:t> </a:t>
            </a:r>
            <a:r>
              <a:rPr lang="de-DE" dirty="0" err="1" smtClean="0"/>
              <a:t>helper</a:t>
            </a:r>
            <a:r>
              <a:rPr lang="de-DE" dirty="0" smtClean="0"/>
              <a:t> </a:t>
            </a:r>
            <a:r>
              <a:rPr lang="de-DE" dirty="0" err="1" smtClean="0"/>
              <a:t>may</a:t>
            </a:r>
            <a:r>
              <a:rPr lang="de-DE" dirty="0" smtClean="0"/>
              <a:t>, </a:t>
            </a:r>
            <a:r>
              <a:rPr lang="de-DE" dirty="0" err="1" smtClean="0"/>
              <a:t>if</a:t>
            </a:r>
            <a:r>
              <a:rPr lang="de-DE" dirty="0" smtClean="0"/>
              <a:t> he </a:t>
            </a:r>
            <a:r>
              <a:rPr lang="de-DE" dirty="0" err="1" smtClean="0"/>
              <a:t>thinks</a:t>
            </a:r>
            <a:r>
              <a:rPr lang="de-DE" dirty="0" smtClean="0"/>
              <a:t> </a:t>
            </a:r>
            <a:r>
              <a:rPr lang="de-DE" dirty="0" err="1" smtClean="0"/>
              <a:t>it</a:t>
            </a:r>
            <a:r>
              <a:rPr lang="de-DE" dirty="0" smtClean="0"/>
              <a:t> </a:t>
            </a:r>
            <a:r>
              <a:rPr lang="de-DE" dirty="0" err="1" smtClean="0"/>
              <a:t>is</a:t>
            </a:r>
            <a:r>
              <a:rPr lang="de-DE" dirty="0" smtClean="0"/>
              <a:t> </a:t>
            </a:r>
            <a:r>
              <a:rPr lang="de-DE" dirty="0" err="1" smtClean="0"/>
              <a:t>necessary</a:t>
            </a:r>
            <a:r>
              <a:rPr lang="de-DE" dirty="0" smtClean="0"/>
              <a:t>, turn </a:t>
            </a:r>
            <a:r>
              <a:rPr lang="de-DE" dirty="0" err="1" smtClean="0"/>
              <a:t>with</a:t>
            </a:r>
            <a:r>
              <a:rPr lang="de-DE" dirty="0" smtClean="0"/>
              <a:t> </a:t>
            </a:r>
            <a:r>
              <a:rPr lang="de-DE" dirty="0" err="1" smtClean="0"/>
              <a:t>the</a:t>
            </a:r>
            <a:r>
              <a:rPr lang="de-DE" dirty="0" smtClean="0"/>
              <a:t> </a:t>
            </a:r>
            <a:r>
              <a:rPr lang="de-DE" dirty="0" err="1" smtClean="0"/>
              <a:t>dog</a:t>
            </a:r>
            <a:r>
              <a:rPr lang="de-DE" dirty="0" smtClean="0"/>
              <a:t>. </a:t>
            </a:r>
            <a:r>
              <a:rPr lang="de-DE" dirty="0" err="1" smtClean="0"/>
              <a:t>However</a:t>
            </a:r>
            <a:r>
              <a:rPr lang="de-DE" dirty="0" smtClean="0"/>
              <a:t>, a </a:t>
            </a:r>
            <a:r>
              <a:rPr lang="de-DE" dirty="0" err="1" smtClean="0"/>
              <a:t>threatening</a:t>
            </a:r>
            <a:r>
              <a:rPr lang="de-DE" dirty="0" smtClean="0"/>
              <a:t> </a:t>
            </a:r>
            <a:r>
              <a:rPr lang="de-DE" dirty="0" err="1" smtClean="0"/>
              <a:t>posture</a:t>
            </a:r>
            <a:r>
              <a:rPr lang="de-DE" dirty="0" smtClean="0"/>
              <a:t> </a:t>
            </a:r>
            <a:r>
              <a:rPr lang="de-DE" dirty="0" err="1" smtClean="0"/>
              <a:t>is</a:t>
            </a:r>
            <a:r>
              <a:rPr lang="de-DE" dirty="0" smtClean="0"/>
              <a:t> not </a:t>
            </a:r>
            <a:r>
              <a:rPr lang="de-DE" dirty="0" err="1" smtClean="0"/>
              <a:t>allowed</a:t>
            </a:r>
            <a:r>
              <a:rPr lang="de-DE" dirty="0" smtClean="0"/>
              <a:t>.</a:t>
            </a:r>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2</a:t>
            </a:fld>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Diegel</a:t>
            </a:r>
            <a:endParaRPr lang="de-DE"/>
          </a:p>
        </p:txBody>
      </p:sp>
      <p:sp>
        <p:nvSpPr>
          <p:cNvPr id="3" name="Foliennummernplatzhalter 2"/>
          <p:cNvSpPr>
            <a:spLocks noGrp="1"/>
          </p:cNvSpPr>
          <p:nvPr>
            <p:ph type="sldNum" sz="quarter" idx="12"/>
          </p:nvPr>
        </p:nvSpPr>
        <p:spPr/>
        <p:txBody>
          <a:bodyPr/>
          <a:lstStyle/>
          <a:p>
            <a:fld id="{42060E1C-7F94-48ED-A1E2-7080F3AD8941}" type="slidenum">
              <a:rPr lang="de-DE" smtClean="0"/>
              <a:pPr/>
              <a:t>20</a:t>
            </a:fld>
            <a:endParaRPr lang="de-DE"/>
          </a:p>
        </p:txBody>
      </p:sp>
      <p:graphicFrame>
        <p:nvGraphicFramePr>
          <p:cNvPr id="4" name="Tabelle 3"/>
          <p:cNvGraphicFramePr>
            <a:graphicFrameLocks noGrp="1"/>
          </p:cNvGraphicFramePr>
          <p:nvPr/>
        </p:nvGraphicFramePr>
        <p:xfrm>
          <a:off x="251520" y="1052736"/>
          <a:ext cx="8712968" cy="5811060"/>
        </p:xfrm>
        <a:graphic>
          <a:graphicData uri="http://schemas.openxmlformats.org/drawingml/2006/table">
            <a:tbl>
              <a:tblPr/>
              <a:tblGrid>
                <a:gridCol w="2903692"/>
                <a:gridCol w="2904638"/>
                <a:gridCol w="2904638"/>
              </a:tblGrid>
              <a:tr h="690420">
                <a:tc>
                  <a:txBody>
                    <a:bodyPr/>
                    <a:lstStyle/>
                    <a:p>
                      <a:pPr algn="just">
                        <a:spcAft>
                          <a:spcPts val="1000"/>
                        </a:spcAft>
                      </a:pPr>
                      <a:r>
                        <a:rPr lang="en-US" sz="2000" dirty="0">
                          <a:latin typeface="Calibri"/>
                          <a:ea typeface="Times New Roman"/>
                          <a:cs typeface="Times New Roman"/>
                        </a:rPr>
                        <a:t>IGP-1  </a:t>
                      </a:r>
                      <a:r>
                        <a:rPr lang="en-US" sz="2000" dirty="0">
                          <a:solidFill>
                            <a:srgbClr val="FF0000"/>
                          </a:solidFill>
                          <a:latin typeface="Calibri"/>
                          <a:ea typeface="Times New Roman"/>
                          <a:cs typeface="Times New Roman"/>
                        </a:rPr>
                        <a:t>1 Blind</a:t>
                      </a:r>
                      <a:endParaRPr lang="de-DE" sz="2000" dirty="0">
                        <a:solidFill>
                          <a:srgbClr val="FF0000"/>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n-US" sz="2000">
                          <a:latin typeface="Calibri"/>
                          <a:ea typeface="Times New Roman"/>
                          <a:cs typeface="Times New Roman"/>
                        </a:rPr>
                        <a:t>IGP-2  4 Blinds</a:t>
                      </a:r>
                      <a:endParaRPr lang="de-DE"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n-US" sz="2000">
                          <a:latin typeface="Calibri"/>
                          <a:ea typeface="Times New Roman"/>
                          <a:cs typeface="Times New Roman"/>
                        </a:rPr>
                        <a:t>IGP- 3   6 Blinds</a:t>
                      </a:r>
                      <a:endParaRPr lang="de-DE"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6164">
                <a:tc>
                  <a:txBody>
                    <a:bodyPr/>
                    <a:lstStyle/>
                    <a:p>
                      <a:pPr algn="just">
                        <a:spcAft>
                          <a:spcPts val="1000"/>
                        </a:spcAft>
                      </a:pPr>
                      <a:r>
                        <a:rPr lang="en-GB" sz="2400" dirty="0">
                          <a:latin typeface="Calibri"/>
                          <a:ea typeface="Times New Roman"/>
                          <a:cs typeface="Times New Roman"/>
                        </a:rPr>
                        <a:t>The dog is led, on leash, to the starting position on the </a:t>
                      </a:r>
                      <a:r>
                        <a:rPr lang="en-GB" sz="2400" dirty="0" err="1">
                          <a:latin typeface="Calibri"/>
                          <a:ea typeface="Times New Roman"/>
                          <a:cs typeface="Times New Roman"/>
                        </a:rPr>
                        <a:t>center</a:t>
                      </a:r>
                      <a:r>
                        <a:rPr lang="en-GB" sz="2400" dirty="0">
                          <a:latin typeface="Calibri"/>
                          <a:ea typeface="Times New Roman"/>
                          <a:cs typeface="Times New Roman"/>
                        </a:rPr>
                        <a:t> line even with blind 6, The handler assumes a basic position there and removes the leash. The handler raises an arm showing his willingness to start the exercise. After the judge signal the dog is sent </a:t>
                      </a:r>
                      <a:r>
                        <a:rPr lang="en-GB" sz="2400" dirty="0">
                          <a:solidFill>
                            <a:srgbClr val="FF0000"/>
                          </a:solidFill>
                          <a:latin typeface="Calibri"/>
                          <a:ea typeface="Times New Roman"/>
                          <a:cs typeface="Times New Roman"/>
                        </a:rPr>
                        <a:t>directly</a:t>
                      </a:r>
                      <a:r>
                        <a:rPr lang="en-GB" sz="2400" dirty="0">
                          <a:latin typeface="Calibri"/>
                          <a:ea typeface="Times New Roman"/>
                          <a:cs typeface="Times New Roman"/>
                        </a:rPr>
                        <a:t> to blind 6.</a:t>
                      </a:r>
                      <a:endParaRPr lang="de-DE"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n-GB" sz="2400" dirty="0">
                          <a:latin typeface="Calibri"/>
                          <a:ea typeface="Times New Roman"/>
                          <a:cs typeface="Times New Roman"/>
                        </a:rPr>
                        <a:t>The dog is led, off leash, to the starting position on the </a:t>
                      </a:r>
                      <a:r>
                        <a:rPr lang="en-GB" sz="2400" dirty="0" err="1">
                          <a:latin typeface="Calibri"/>
                          <a:ea typeface="Times New Roman"/>
                          <a:cs typeface="Times New Roman"/>
                        </a:rPr>
                        <a:t>center</a:t>
                      </a:r>
                      <a:r>
                        <a:rPr lang="en-GB" sz="2400" dirty="0">
                          <a:latin typeface="Calibri"/>
                          <a:ea typeface="Times New Roman"/>
                          <a:cs typeface="Times New Roman"/>
                        </a:rPr>
                        <a:t> line even with blind 3, The handler assumes a basic position there. The handler raises an arm showing his willingness to start the exercise. After the judge signal the dog is sent to start the search exercise.</a:t>
                      </a:r>
                      <a:endParaRPr lang="de-DE" sz="24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1000"/>
                        </a:spcAft>
                      </a:pPr>
                      <a:r>
                        <a:rPr lang="en-GB" sz="2400" dirty="0">
                          <a:latin typeface="Calibri"/>
                          <a:ea typeface="Times New Roman"/>
                          <a:cs typeface="Times New Roman"/>
                        </a:rPr>
                        <a:t>The dog is led, off leash, to the starting position on the </a:t>
                      </a:r>
                      <a:r>
                        <a:rPr lang="en-GB" sz="2400" dirty="0" err="1">
                          <a:latin typeface="Calibri"/>
                          <a:ea typeface="Times New Roman"/>
                          <a:cs typeface="Times New Roman"/>
                        </a:rPr>
                        <a:t>center</a:t>
                      </a:r>
                      <a:r>
                        <a:rPr lang="en-GB" sz="2400" dirty="0">
                          <a:latin typeface="Calibri"/>
                          <a:ea typeface="Times New Roman"/>
                          <a:cs typeface="Times New Roman"/>
                        </a:rPr>
                        <a:t> line even with blind 1, The handler assumes a basic position there. The handler raises an arm showing his willingness to start the exercise. After the judge signal the dog is sent to start the search exercise</a:t>
                      </a:r>
                      <a:r>
                        <a:rPr lang="en-GB" sz="2000" dirty="0">
                          <a:latin typeface="Calibri"/>
                          <a:ea typeface="Times New Roman"/>
                          <a:cs typeface="Times New Roman"/>
                        </a:rPr>
                        <a:t>.</a:t>
                      </a:r>
                      <a:endParaRPr lang="de-DE"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2273" name="Rectangle 1"/>
          <p:cNvSpPr>
            <a:spLocks noChangeArrowheads="1"/>
          </p:cNvSpPr>
          <p:nvPr/>
        </p:nvSpPr>
        <p:spPr bwMode="auto">
          <a:xfrm>
            <a:off x="0" y="24741"/>
            <a:ext cx="9144001"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en-GB" b="1"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Search for the helper:</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The start must take place in the basic position facing downfield to the Judge, after </a:t>
            </a:r>
            <a:r>
              <a:rPr kumimoji="0" lang="en-GB" b="0" i="0" u="none" strike="noStrike" cap="none" normalizeH="0" baseline="0" dirty="0" err="1" smtClean="0">
                <a:ln>
                  <a:noFill/>
                </a:ln>
                <a:solidFill>
                  <a:schemeClr val="tx1"/>
                </a:solidFill>
                <a:effectLst/>
                <a:latin typeface="Calibri" pitchFamily="34" charset="0"/>
                <a:ea typeface="Times New Roman" pitchFamily="18" charset="0"/>
                <a:cs typeface="Calibri" pitchFamily="34" charset="0"/>
              </a:rPr>
              <a:t>acknowedgeing</a:t>
            </a:r>
            <a:r>
              <a:rPr kumimoji="0" lang="en-GB"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the judge (LF) a new basic is taken in the direction of the first blind.</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304800" y="1"/>
            <a:ext cx="8551863" cy="1052735"/>
          </a:xfrm>
        </p:spPr>
        <p:txBody>
          <a:bodyPr>
            <a:normAutofit fontScale="90000"/>
          </a:bodyPr>
          <a:lstStyle/>
          <a:p>
            <a:pPr eaLnBrk="1" hangingPunct="1"/>
            <a:r>
              <a:rPr lang="de-DE" sz="3200" dirty="0" smtClean="0">
                <a:ea typeface="ＭＳ Ｐゴシック" pitchFamily="34" charset="-128"/>
              </a:rPr>
              <a:t>IGP Abteilung C</a:t>
            </a:r>
            <a:br>
              <a:rPr lang="de-DE" sz="3200" dirty="0" smtClean="0">
                <a:ea typeface="ＭＳ Ｐゴシック" pitchFamily="34" charset="-128"/>
              </a:rPr>
            </a:br>
            <a:r>
              <a:rPr lang="de-DE" sz="3200" dirty="0" smtClean="0">
                <a:ea typeface="ＭＳ Ｐゴシック" pitchFamily="34" charset="-128"/>
              </a:rPr>
              <a:t>Revieren nach dem Helfer</a:t>
            </a:r>
            <a:endParaRPr lang="en-US" sz="3200" dirty="0" smtClean="0">
              <a:ea typeface="ＭＳ Ｐゴシック" pitchFamily="34" charset="-128"/>
            </a:endParaRPr>
          </a:p>
        </p:txBody>
      </p:sp>
      <p:sp>
        <p:nvSpPr>
          <p:cNvPr id="186371" name="Rectangle 3"/>
          <p:cNvSpPr>
            <a:spLocks noGrp="1" noChangeArrowheads="1"/>
          </p:cNvSpPr>
          <p:nvPr>
            <p:ph type="body" idx="1"/>
          </p:nvPr>
        </p:nvSpPr>
        <p:spPr>
          <a:xfrm>
            <a:off x="266700" y="2997200"/>
            <a:ext cx="8610600" cy="3200400"/>
          </a:xfrm>
        </p:spPr>
        <p:txBody>
          <a:bodyPr>
            <a:normAutofit/>
          </a:bodyPr>
          <a:lstStyle/>
          <a:p>
            <a:pPr eaLnBrk="1" hangingPunct="1">
              <a:lnSpc>
                <a:spcPct val="90000"/>
              </a:lnSpc>
            </a:pPr>
            <a:r>
              <a:rPr lang="en-US" sz="2800" dirty="0" err="1" smtClean="0">
                <a:ea typeface="ＭＳ Ｐゴシック" pitchFamily="34" charset="-128"/>
              </a:rPr>
              <a:t>Grundstellung</a:t>
            </a:r>
            <a:r>
              <a:rPr lang="en-US" sz="2800" dirty="0" smtClean="0">
                <a:ea typeface="ＭＳ Ｐゴシック" pitchFamily="34" charset="-128"/>
              </a:rPr>
              <a:t> </a:t>
            </a:r>
            <a:r>
              <a:rPr lang="en-US" sz="2800" dirty="0" err="1" smtClean="0">
                <a:ea typeface="ＭＳ Ｐゴシック" pitchFamily="34" charset="-128"/>
              </a:rPr>
              <a:t>für</a:t>
            </a:r>
            <a:r>
              <a:rPr lang="en-US" sz="2800" dirty="0" smtClean="0">
                <a:ea typeface="ＭＳ Ｐゴシック" pitchFamily="34" charset="-128"/>
              </a:rPr>
              <a:t> </a:t>
            </a:r>
            <a:r>
              <a:rPr lang="en-US" sz="2800" dirty="0" err="1" smtClean="0">
                <a:ea typeface="ＭＳ Ｐゴシック" pitchFamily="34" charset="-128"/>
              </a:rPr>
              <a:t>Übungsbeginn</a:t>
            </a:r>
            <a:r>
              <a:rPr lang="en-US" sz="2800" dirty="0" smtClean="0">
                <a:ea typeface="ＭＳ Ｐゴシック" pitchFamily="34" charset="-128"/>
              </a:rPr>
              <a:t>. </a:t>
            </a:r>
          </a:p>
          <a:p>
            <a:pPr eaLnBrk="1" hangingPunct="1">
              <a:lnSpc>
                <a:spcPct val="90000"/>
              </a:lnSpc>
            </a:pPr>
            <a:r>
              <a:rPr lang="en-US" sz="2800" dirty="0" smtClean="0">
                <a:ea typeface="ＭＳ Ｐゴシック" pitchFamily="34" charset="-128"/>
              </a:rPr>
              <a:t>Auf </a:t>
            </a:r>
            <a:r>
              <a:rPr lang="en-US" sz="2800" dirty="0" err="1" smtClean="0">
                <a:ea typeface="ＭＳ Ｐゴシック" pitchFamily="34" charset="-128"/>
              </a:rPr>
              <a:t>Richteranweisung</a:t>
            </a:r>
            <a:r>
              <a:rPr lang="en-US" sz="2800" dirty="0" smtClean="0">
                <a:ea typeface="ＭＳ Ｐゴシック" pitchFamily="34" charset="-128"/>
              </a:rPr>
              <a:t> </a:t>
            </a:r>
            <a:r>
              <a:rPr lang="en-US" sz="2800" dirty="0" err="1" smtClean="0">
                <a:ea typeface="ＭＳ Ｐゴシック" pitchFamily="34" charset="-128"/>
              </a:rPr>
              <a:t>wird</a:t>
            </a:r>
            <a:r>
              <a:rPr lang="en-US" sz="2800" dirty="0" smtClean="0">
                <a:ea typeface="ＭＳ Ｐゴシック" pitchFamily="34" charset="-128"/>
              </a:rPr>
              <a:t> </a:t>
            </a:r>
            <a:r>
              <a:rPr lang="en-US" sz="2800" dirty="0" err="1" smtClean="0">
                <a:ea typeface="ＭＳ Ｐゴシック" pitchFamily="34" charset="-128"/>
              </a:rPr>
              <a:t>der</a:t>
            </a:r>
            <a:r>
              <a:rPr lang="en-US" sz="2800" dirty="0" smtClean="0">
                <a:ea typeface="ＭＳ Ｐゴシック" pitchFamily="34" charset="-128"/>
              </a:rPr>
              <a:t> </a:t>
            </a:r>
            <a:r>
              <a:rPr lang="en-US" sz="2800" dirty="0" err="1" smtClean="0">
                <a:ea typeface="ＭＳ Ｐゴシック" pitchFamily="34" charset="-128"/>
              </a:rPr>
              <a:t>Hund</a:t>
            </a:r>
            <a:r>
              <a:rPr lang="en-US" sz="2800" dirty="0" smtClean="0">
                <a:ea typeface="ＭＳ Ｐゴシック" pitchFamily="34" charset="-128"/>
              </a:rPr>
              <a:t> </a:t>
            </a:r>
            <a:r>
              <a:rPr lang="en-US" sz="2800" dirty="0" err="1" smtClean="0">
                <a:ea typeface="ＭＳ Ｐゴシック" pitchFamily="34" charset="-128"/>
              </a:rPr>
              <a:t>mit</a:t>
            </a:r>
            <a:r>
              <a:rPr lang="en-US" sz="2800" dirty="0" smtClean="0">
                <a:ea typeface="ＭＳ Ｐゴシック" pitchFamily="34" charset="-128"/>
              </a:rPr>
              <a:t> </a:t>
            </a:r>
            <a:r>
              <a:rPr lang="en-US" sz="2800" dirty="0" err="1" smtClean="0">
                <a:ea typeface="ＭＳ Ｐゴシック" pitchFamily="34" charset="-128"/>
              </a:rPr>
              <a:t>Hör</a:t>
            </a:r>
            <a:r>
              <a:rPr lang="en-US" sz="2800" dirty="0" smtClean="0">
                <a:ea typeface="ＭＳ Ｐゴシック" pitchFamily="34" charset="-128"/>
              </a:rPr>
              <a:t>- und </a:t>
            </a:r>
            <a:r>
              <a:rPr lang="en-US" sz="2800" dirty="0" err="1" smtClean="0">
                <a:ea typeface="ＭＳ Ｐゴシック" pitchFamily="34" charset="-128"/>
              </a:rPr>
              <a:t>Sichtzeichen</a:t>
            </a:r>
            <a:r>
              <a:rPr lang="en-US" sz="2800" dirty="0" smtClean="0">
                <a:ea typeface="ＭＳ Ｐゴシック" pitchFamily="34" charset="-128"/>
              </a:rPr>
              <a:t> </a:t>
            </a:r>
            <a:r>
              <a:rPr lang="en-US" sz="2800" dirty="0" err="1" smtClean="0">
                <a:ea typeface="ＭＳ Ｐゴシック" pitchFamily="34" charset="-128"/>
              </a:rPr>
              <a:t>zum</a:t>
            </a:r>
            <a:r>
              <a:rPr lang="en-US" sz="2800" dirty="0" smtClean="0">
                <a:ea typeface="ＭＳ Ｐゴシック" pitchFamily="34" charset="-128"/>
              </a:rPr>
              <a:t> </a:t>
            </a:r>
            <a:r>
              <a:rPr lang="en-US" sz="2800" dirty="0" err="1" smtClean="0">
                <a:ea typeface="ＭＳ Ｐゴシック" pitchFamily="34" charset="-128"/>
              </a:rPr>
              <a:t>Versteck</a:t>
            </a:r>
            <a:r>
              <a:rPr lang="en-US" sz="2800" dirty="0" smtClean="0">
                <a:ea typeface="ＭＳ Ｐゴシック" pitchFamily="34" charset="-128"/>
              </a:rPr>
              <a:t> </a:t>
            </a:r>
            <a:r>
              <a:rPr lang="en-US" sz="2800" dirty="0" err="1" smtClean="0">
                <a:ea typeface="ＭＳ Ｐゴシック" pitchFamily="34" charset="-128"/>
              </a:rPr>
              <a:t>eingesetzt</a:t>
            </a:r>
            <a:r>
              <a:rPr lang="en-US" sz="2800" dirty="0" smtClean="0">
                <a:ea typeface="ＭＳ Ｐゴシック" pitchFamily="34" charset="-128"/>
              </a:rPr>
              <a:t>.</a:t>
            </a:r>
          </a:p>
          <a:p>
            <a:pPr eaLnBrk="1" hangingPunct="1">
              <a:lnSpc>
                <a:spcPct val="90000"/>
              </a:lnSpc>
            </a:pPr>
            <a:r>
              <a:rPr lang="en-US" sz="2800" dirty="0" err="1" smtClean="0">
                <a:ea typeface="ＭＳ Ｐゴシック" pitchFamily="34" charset="-128"/>
              </a:rPr>
              <a:t>Nach</a:t>
            </a:r>
            <a:r>
              <a:rPr lang="en-US" sz="2800" dirty="0" smtClean="0">
                <a:ea typeface="ＭＳ Ｐゴシック" pitchFamily="34" charset="-128"/>
              </a:rPr>
              <a:t> </a:t>
            </a:r>
            <a:r>
              <a:rPr lang="en-US" sz="2800" dirty="0" err="1" smtClean="0">
                <a:ea typeface="ＭＳ Ｐゴシック" pitchFamily="34" charset="-128"/>
              </a:rPr>
              <a:t>Ausführung</a:t>
            </a:r>
            <a:r>
              <a:rPr lang="en-US" sz="2800" dirty="0" smtClean="0">
                <a:ea typeface="ＭＳ Ｐゴシック" pitchFamily="34" charset="-128"/>
              </a:rPr>
              <a:t> des </a:t>
            </a:r>
            <a:r>
              <a:rPr lang="en-US" sz="2800" dirty="0" err="1" smtClean="0">
                <a:ea typeface="ＭＳ Ｐゴシック" pitchFamily="34" charset="-128"/>
              </a:rPr>
              <a:t>Seitenschlages</a:t>
            </a:r>
            <a:r>
              <a:rPr lang="en-US" sz="2800" dirty="0" smtClean="0">
                <a:ea typeface="ＭＳ Ｐゴシック" pitchFamily="34" charset="-128"/>
              </a:rPr>
              <a:t> </a:t>
            </a:r>
            <a:r>
              <a:rPr lang="en-US" sz="2800" dirty="0" err="1" smtClean="0">
                <a:ea typeface="ＭＳ Ｐゴシック" pitchFamily="34" charset="-128"/>
              </a:rPr>
              <a:t>wird</a:t>
            </a:r>
            <a:r>
              <a:rPr lang="en-US" sz="2800" dirty="0" smtClean="0">
                <a:ea typeface="ＭＳ Ｐゴシック" pitchFamily="34" charset="-128"/>
              </a:rPr>
              <a:t> </a:t>
            </a:r>
            <a:r>
              <a:rPr lang="en-US" sz="2800" dirty="0" err="1" smtClean="0">
                <a:ea typeface="ＭＳ Ｐゴシック" pitchFamily="34" charset="-128"/>
              </a:rPr>
              <a:t>der</a:t>
            </a:r>
            <a:r>
              <a:rPr lang="en-US" sz="2800" dirty="0" smtClean="0">
                <a:ea typeface="ＭＳ Ｐゴシック" pitchFamily="34" charset="-128"/>
              </a:rPr>
              <a:t> </a:t>
            </a:r>
            <a:r>
              <a:rPr lang="en-US" sz="2800" dirty="0" err="1" smtClean="0">
                <a:ea typeface="ＭＳ Ｐゴシック" pitchFamily="34" charset="-128"/>
              </a:rPr>
              <a:t>Hund</a:t>
            </a:r>
            <a:r>
              <a:rPr lang="en-US" sz="2800" dirty="0" smtClean="0">
                <a:ea typeface="ＭＳ Ｐゴシック" pitchFamily="34" charset="-128"/>
              </a:rPr>
              <a:t> </a:t>
            </a:r>
            <a:r>
              <a:rPr lang="en-US" sz="2800" dirty="0" err="1" smtClean="0">
                <a:ea typeface="ＭＳ Ｐゴシック" pitchFamily="34" charset="-128"/>
              </a:rPr>
              <a:t>mit</a:t>
            </a:r>
            <a:r>
              <a:rPr lang="en-US" sz="2800" dirty="0" smtClean="0">
                <a:ea typeface="ＭＳ Ｐゴシック" pitchFamily="34" charset="-128"/>
              </a:rPr>
              <a:t> HZ </a:t>
            </a:r>
            <a:r>
              <a:rPr lang="en-US" sz="2800" dirty="0" err="1" smtClean="0">
                <a:ea typeface="ＭＳ Ｐゴシック" pitchFamily="34" charset="-128"/>
              </a:rPr>
              <a:t>herangerufen</a:t>
            </a:r>
            <a:r>
              <a:rPr lang="en-US" sz="2800" dirty="0" smtClean="0">
                <a:ea typeface="ＭＳ Ｐゴシック" pitchFamily="34" charset="-128"/>
              </a:rPr>
              <a:t> und </a:t>
            </a:r>
            <a:r>
              <a:rPr lang="en-US" sz="2800" dirty="0" err="1" smtClean="0">
                <a:ea typeface="ＭＳ Ｐゴシック" pitchFamily="34" charset="-128"/>
              </a:rPr>
              <a:t>aus</a:t>
            </a:r>
            <a:r>
              <a:rPr lang="en-US" sz="2800" dirty="0" smtClean="0">
                <a:ea typeface="ＭＳ Ｐゴシック" pitchFamily="34" charset="-128"/>
              </a:rPr>
              <a:t> </a:t>
            </a:r>
            <a:r>
              <a:rPr lang="en-US" sz="2800" dirty="0" err="1" smtClean="0">
                <a:ea typeface="ＭＳ Ｐゴシック" pitchFamily="34" charset="-128"/>
              </a:rPr>
              <a:t>der</a:t>
            </a:r>
            <a:r>
              <a:rPr lang="en-US" sz="2800" dirty="0" smtClean="0">
                <a:ea typeface="ＭＳ Ｐゴシック" pitchFamily="34" charset="-128"/>
              </a:rPr>
              <a:t> </a:t>
            </a:r>
            <a:r>
              <a:rPr lang="en-US" sz="2800" dirty="0" err="1" smtClean="0">
                <a:ea typeface="ＭＳ Ｐゴシック" pitchFamily="34" charset="-128"/>
              </a:rPr>
              <a:t>Bewegung</a:t>
            </a:r>
            <a:r>
              <a:rPr lang="en-US" sz="2800" dirty="0" smtClean="0">
                <a:ea typeface="ＭＳ Ｐゴシック" pitchFamily="34" charset="-128"/>
              </a:rPr>
              <a:t> </a:t>
            </a:r>
            <a:r>
              <a:rPr lang="en-US" sz="2800" dirty="0" err="1" smtClean="0">
                <a:ea typeface="ＭＳ Ｐゴシック" pitchFamily="34" charset="-128"/>
              </a:rPr>
              <a:t>mit</a:t>
            </a:r>
            <a:r>
              <a:rPr lang="en-US" sz="2800" dirty="0" smtClean="0">
                <a:ea typeface="ＭＳ Ｐゴシック" pitchFamily="34" charset="-128"/>
              </a:rPr>
              <a:t> </a:t>
            </a:r>
            <a:r>
              <a:rPr lang="en-US" sz="2800" dirty="0" err="1" smtClean="0">
                <a:ea typeface="ＭＳ Ｐゴシック" pitchFamily="34" charset="-128"/>
              </a:rPr>
              <a:t>erneutem</a:t>
            </a:r>
            <a:r>
              <a:rPr lang="en-US" sz="2800" dirty="0" smtClean="0">
                <a:ea typeface="ＭＳ Ｐゴシック" pitchFamily="34" charset="-128"/>
              </a:rPr>
              <a:t> HZ </a:t>
            </a:r>
            <a:r>
              <a:rPr lang="en-US" sz="2800" dirty="0" err="1" smtClean="0">
                <a:ea typeface="ＭＳ Ｐゴシック" pitchFamily="34" charset="-128"/>
              </a:rPr>
              <a:t>zum</a:t>
            </a:r>
            <a:r>
              <a:rPr lang="en-US" sz="2800" dirty="0" smtClean="0">
                <a:ea typeface="ＭＳ Ｐゴシック" pitchFamily="34" charset="-128"/>
              </a:rPr>
              <a:t> </a:t>
            </a:r>
            <a:r>
              <a:rPr lang="en-US" sz="2800" dirty="0" err="1" smtClean="0">
                <a:ea typeface="ＭＳ Ｐゴシック" pitchFamily="34" charset="-128"/>
              </a:rPr>
              <a:t>nächsten</a:t>
            </a:r>
            <a:r>
              <a:rPr lang="en-US" sz="2800" dirty="0" smtClean="0">
                <a:ea typeface="ＭＳ Ｐゴシック" pitchFamily="34" charset="-128"/>
              </a:rPr>
              <a:t> </a:t>
            </a:r>
            <a:r>
              <a:rPr lang="en-US" sz="2800" dirty="0" err="1" smtClean="0">
                <a:ea typeface="ＭＳ Ｐゴシック" pitchFamily="34" charset="-128"/>
              </a:rPr>
              <a:t>Versteck</a:t>
            </a:r>
            <a:r>
              <a:rPr lang="en-US" sz="2800" dirty="0" smtClean="0">
                <a:ea typeface="ＭＳ Ｐゴシック" pitchFamily="34" charset="-128"/>
              </a:rPr>
              <a:t> </a:t>
            </a:r>
            <a:r>
              <a:rPr lang="en-US" sz="2800" dirty="0" err="1" smtClean="0">
                <a:ea typeface="ＭＳ Ｐゴシック" pitchFamily="34" charset="-128"/>
              </a:rPr>
              <a:t>eingewiesen</a:t>
            </a:r>
            <a:r>
              <a:rPr lang="en-US" sz="2800" dirty="0" smtClean="0">
                <a:ea typeface="ＭＳ Ｐゴシック" pitchFamily="34" charset="-128"/>
              </a:rPr>
              <a:t>.</a:t>
            </a:r>
          </a:p>
        </p:txBody>
      </p:sp>
      <p:sp>
        <p:nvSpPr>
          <p:cNvPr id="186372" name="Text Box 4"/>
          <p:cNvSpPr txBox="1">
            <a:spLocks noChangeArrowheads="1"/>
          </p:cNvSpPr>
          <p:nvPr/>
        </p:nvSpPr>
        <p:spPr bwMode="auto">
          <a:xfrm>
            <a:off x="215900" y="1700809"/>
            <a:ext cx="4876800" cy="584775"/>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3200" dirty="0" err="1">
                <a:solidFill>
                  <a:srgbClr val="008000"/>
                </a:solidFill>
                <a:effectLst>
                  <a:outerShdw blurRad="38100" dist="38100" dir="2700000" algn="tl">
                    <a:srgbClr val="000000"/>
                  </a:outerShdw>
                </a:effectLst>
                <a:latin typeface="Times New Roman" pitchFamily="18" charset="0"/>
              </a:rPr>
              <a:t>Leistungsforderung</a:t>
            </a:r>
            <a:r>
              <a:rPr lang="en-US" sz="3200" dirty="0">
                <a:solidFill>
                  <a:srgbClr val="008000"/>
                </a:solidFill>
                <a:effectLst>
                  <a:outerShdw blurRad="38100" dist="38100" dir="2700000" algn="tl">
                    <a:srgbClr val="000000"/>
                  </a:outerShdw>
                </a:effectLst>
                <a:latin typeface="Times New Roman" pitchFamily="18" charset="0"/>
              </a:rPr>
              <a:t> </a:t>
            </a:r>
            <a:r>
              <a:rPr lang="en-US" sz="3200" dirty="0" err="1">
                <a:solidFill>
                  <a:srgbClr val="008000"/>
                </a:solidFill>
                <a:effectLst>
                  <a:outerShdw blurRad="38100" dist="38100" dir="2700000" algn="tl">
                    <a:srgbClr val="000000"/>
                  </a:outerShdw>
                </a:effectLst>
                <a:latin typeface="Times New Roman" pitchFamily="18" charset="0"/>
              </a:rPr>
              <a:t>der</a:t>
            </a:r>
            <a:r>
              <a:rPr lang="en-US" sz="3200" dirty="0">
                <a:solidFill>
                  <a:srgbClr val="008000"/>
                </a:solidFill>
                <a:effectLst>
                  <a:outerShdw blurRad="38100" dist="38100" dir="2700000" algn="tl">
                    <a:srgbClr val="000000"/>
                  </a:outerShdw>
                </a:effectLst>
                <a:latin typeface="Times New Roman" pitchFamily="18" charset="0"/>
              </a:rPr>
              <a:t> PO</a:t>
            </a:r>
            <a:r>
              <a:rPr lang="en-US" sz="3200" i="1" dirty="0">
                <a:solidFill>
                  <a:srgbClr val="008000"/>
                </a:solidFill>
                <a:effectLst>
                  <a:outerShdw blurRad="38100" dist="38100" dir="2700000" algn="tl">
                    <a:srgbClr val="000000"/>
                  </a:outerShdw>
                </a:effectLst>
                <a:latin typeface="Times New Roman" pitchFamily="18" charset="0"/>
              </a:rPr>
              <a:t>:</a:t>
            </a:r>
          </a:p>
        </p:txBody>
      </p:sp>
      <p:sp>
        <p:nvSpPr>
          <p:cNvPr id="186373" name="Text Box 5"/>
          <p:cNvSpPr txBox="1">
            <a:spLocks noChangeArrowheads="1"/>
          </p:cNvSpPr>
          <p:nvPr/>
        </p:nvSpPr>
        <p:spPr bwMode="auto">
          <a:xfrm>
            <a:off x="323528" y="2348880"/>
            <a:ext cx="8136904" cy="523220"/>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defRPr/>
            </a:pPr>
            <a:r>
              <a:rPr lang="en-US" sz="2800" dirty="0" err="1" smtClean="0">
                <a:solidFill>
                  <a:srgbClr val="FF3300"/>
                </a:solidFill>
                <a:effectLst>
                  <a:outerShdw blurRad="38100" dist="38100" dir="2700000" algn="tl">
                    <a:srgbClr val="000000"/>
                  </a:outerShdw>
                </a:effectLst>
                <a:latin typeface="Times New Roman" pitchFamily="18" charset="0"/>
              </a:rPr>
              <a:t>Hörzeichen</a:t>
            </a:r>
            <a:r>
              <a:rPr lang="en-US" sz="2800" dirty="0">
                <a:solidFill>
                  <a:srgbClr val="FF3300"/>
                </a:solidFill>
                <a:effectLst>
                  <a:outerShdw blurRad="38100" dist="38100" dir="2700000" algn="tl">
                    <a:srgbClr val="000000"/>
                  </a:outerShdw>
                </a:effectLst>
                <a:latin typeface="Times New Roman" pitchFamily="18" charset="0"/>
              </a:rPr>
              <a:t>:	"</a:t>
            </a:r>
            <a:r>
              <a:rPr lang="en-US" sz="2800" dirty="0" err="1">
                <a:solidFill>
                  <a:srgbClr val="FF3300"/>
                </a:solidFill>
                <a:effectLst>
                  <a:outerShdw blurRad="38100" dist="38100" dir="2700000" algn="tl">
                    <a:srgbClr val="000000"/>
                  </a:outerShdw>
                </a:effectLst>
                <a:latin typeface="Times New Roman" pitchFamily="18" charset="0"/>
              </a:rPr>
              <a:t>Revier</a:t>
            </a:r>
            <a:r>
              <a:rPr lang="en-US" sz="2800" dirty="0">
                <a:solidFill>
                  <a:srgbClr val="FF3300"/>
                </a:solidFill>
                <a:effectLst>
                  <a:outerShdw blurRad="38100" dist="38100" dir="2700000" algn="tl">
                    <a:srgbClr val="000000"/>
                  </a:outerShdw>
                </a:effectLst>
                <a:latin typeface="Times New Roman" pitchFamily="18" charset="0"/>
              </a:rPr>
              <a:t> </a:t>
            </a:r>
            <a:r>
              <a:rPr lang="en-US" sz="2800" dirty="0" err="1">
                <a:solidFill>
                  <a:srgbClr val="FF3300"/>
                </a:solidFill>
                <a:effectLst>
                  <a:outerShdw blurRad="38100" dist="38100" dir="2700000" algn="tl">
                    <a:srgbClr val="000000"/>
                  </a:outerShdw>
                </a:effectLst>
                <a:latin typeface="Times New Roman" pitchFamily="18" charset="0"/>
              </a:rPr>
              <a:t>oder</a:t>
            </a:r>
            <a:r>
              <a:rPr lang="en-US" sz="2800" dirty="0">
                <a:solidFill>
                  <a:srgbClr val="FF3300"/>
                </a:solidFill>
                <a:effectLst>
                  <a:outerShdw blurRad="38100" dist="38100" dir="2700000" algn="tl">
                    <a:srgbClr val="000000"/>
                  </a:outerShdw>
                </a:effectLst>
                <a:latin typeface="Times New Roman" pitchFamily="18" charset="0"/>
              </a:rPr>
              <a:t> </a:t>
            </a:r>
            <a:r>
              <a:rPr lang="en-US" sz="2800" dirty="0" err="1">
                <a:solidFill>
                  <a:srgbClr val="FF3300"/>
                </a:solidFill>
                <a:effectLst>
                  <a:outerShdw blurRad="38100" dist="38100" dir="2700000" algn="tl">
                    <a:srgbClr val="000000"/>
                  </a:outerShdw>
                </a:effectLst>
                <a:latin typeface="Times New Roman" pitchFamily="18" charset="0"/>
              </a:rPr>
              <a:t>Voran</a:t>
            </a:r>
            <a:r>
              <a:rPr lang="en-US" sz="2800" dirty="0">
                <a:solidFill>
                  <a:srgbClr val="FF3300"/>
                </a:solidFill>
                <a:effectLst>
                  <a:outerShdw blurRad="38100" dist="38100" dir="2700000" algn="tl">
                    <a:srgbClr val="000000"/>
                  </a:outerShdw>
                </a:effectLst>
                <a:latin typeface="Times New Roman" pitchFamily="18" charset="0"/>
              </a:rPr>
              <a:t>" – "</a:t>
            </a:r>
            <a:r>
              <a:rPr lang="en-US" sz="2800" dirty="0" err="1">
                <a:solidFill>
                  <a:srgbClr val="FF3300"/>
                </a:solidFill>
                <a:effectLst>
                  <a:outerShdw blurRad="38100" dist="38100" dir="2700000" algn="tl">
                    <a:srgbClr val="000000"/>
                  </a:outerShdw>
                </a:effectLst>
                <a:latin typeface="Times New Roman" pitchFamily="18" charset="0"/>
              </a:rPr>
              <a:t>Hier</a:t>
            </a:r>
            <a:r>
              <a:rPr lang="en-US" altLang="de-DE" sz="2800" dirty="0">
                <a:solidFill>
                  <a:srgbClr val="FF3300"/>
                </a:solidFill>
                <a:effectLst>
                  <a:outerShdw blurRad="38100" dist="38100" dir="2700000" algn="tl">
                    <a:srgbClr val="000000"/>
                  </a:outerShdw>
                </a:effectLst>
                <a:latin typeface="Times New Roman" pitchFamily="18" charset="0"/>
              </a:rPr>
              <a:t>“</a:t>
            </a:r>
            <a:r>
              <a:rPr lang="en-US" sz="2800" dirty="0">
                <a:solidFill>
                  <a:srgbClr val="FF3300"/>
                </a:solidFill>
                <a:effectLst>
                  <a:outerShdw blurRad="38100" dist="38100" dir="2700000" algn="tl">
                    <a:srgbClr val="000000"/>
                  </a:outerShdw>
                </a:effectLst>
                <a:latin typeface="Times New Roman" pitchFamily="18" charset="0"/>
              </a:rPr>
              <a:t>(</a:t>
            </a:r>
            <a:r>
              <a:rPr lang="en-US" sz="2800" dirty="0" err="1">
                <a:solidFill>
                  <a:srgbClr val="FF3300"/>
                </a:solidFill>
                <a:effectLst>
                  <a:outerShdw blurRad="38100" dist="38100" dir="2700000" algn="tl">
                    <a:srgbClr val="000000"/>
                  </a:outerShdw>
                </a:effectLst>
                <a:latin typeface="Times New Roman" pitchFamily="18" charset="0"/>
              </a:rPr>
              <a:t>Namen</a:t>
            </a:r>
            <a:r>
              <a:rPr lang="en-US" sz="2800" dirty="0">
                <a:solidFill>
                  <a:srgbClr val="FF3300"/>
                </a:solidFill>
                <a:effectLst>
                  <a:outerShdw blurRad="38100" dist="38100" dir="2700000" algn="tl">
                    <a:srgbClr val="000000"/>
                  </a:outerShdw>
                </a:effectLst>
                <a:latin typeface="Times New Roman" pitchFamily="18" charset="0"/>
              </a:rPr>
              <a:t>)</a:t>
            </a:r>
            <a:endParaRPr lang="en-US" sz="2400" dirty="0">
              <a:solidFill>
                <a:srgbClr val="FF3300"/>
              </a:solidFill>
              <a:effectLst>
                <a:outerShdw blurRad="38100" dist="38100" dir="2700000" algn="tl">
                  <a:srgbClr val="000000"/>
                </a:outerShdw>
              </a:effectLst>
              <a:latin typeface="Times New Roman" pitchFamily="18" charset="0"/>
            </a:endParaRPr>
          </a:p>
        </p:txBody>
      </p:sp>
      <p:sp>
        <p:nvSpPr>
          <p:cNvPr id="6" name="Foliennummernplatzhalter 5"/>
          <p:cNvSpPr>
            <a:spLocks noGrp="1"/>
          </p:cNvSpPr>
          <p:nvPr>
            <p:ph type="sldNum" sz="quarter" idx="12"/>
          </p:nvPr>
        </p:nvSpPr>
        <p:spPr/>
        <p:txBody>
          <a:bodyPr/>
          <a:lstStyle/>
          <a:p>
            <a:fld id="{42060E1C-7F94-48ED-A1E2-7080F3AD8941}" type="slidenum">
              <a:rPr lang="de-DE" smtClean="0"/>
              <a:pPr/>
              <a:t>21</a:t>
            </a:fld>
            <a:endParaRPr lang="de-DE"/>
          </a:p>
        </p:txBody>
      </p:sp>
      <p:sp>
        <p:nvSpPr>
          <p:cNvPr id="7" name="Fußzeilenplatzhalter 6"/>
          <p:cNvSpPr>
            <a:spLocks noGrp="1"/>
          </p:cNvSpPr>
          <p:nvPr>
            <p:ph type="ftr" sz="quarter" idx="11"/>
          </p:nvPr>
        </p:nvSpPr>
        <p:spPr/>
        <p:txBody>
          <a:bodyPr/>
          <a:lstStyle/>
          <a:p>
            <a:r>
              <a:rPr lang="de-DE" smtClean="0"/>
              <a:t>Diegel</a:t>
            </a:r>
            <a:endParaRPr lang="de-DE"/>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6370"/>
                                        </p:tgtEl>
                                        <p:attrNameLst>
                                          <p:attrName>style.visibility</p:attrName>
                                        </p:attrNameLst>
                                      </p:cBhvr>
                                      <p:to>
                                        <p:strVal val="visible"/>
                                      </p:to>
                                    </p:set>
                                    <p:animEffect transition="in" filter="fade">
                                      <p:cBhvr>
                                        <p:cTn id="7" dur="500"/>
                                        <p:tgtEl>
                                          <p:spTgt spid="18637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6372"/>
                                        </p:tgtEl>
                                        <p:attrNameLst>
                                          <p:attrName>style.visibility</p:attrName>
                                        </p:attrNameLst>
                                      </p:cBhvr>
                                      <p:to>
                                        <p:strVal val="visible"/>
                                      </p:to>
                                    </p:set>
                                    <p:animEffect transition="in" filter="fade">
                                      <p:cBhvr>
                                        <p:cTn id="11" dur="500"/>
                                        <p:tgtEl>
                                          <p:spTgt spid="186372"/>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6373"/>
                                        </p:tgtEl>
                                        <p:attrNameLst>
                                          <p:attrName>style.visibility</p:attrName>
                                        </p:attrNameLst>
                                      </p:cBhvr>
                                      <p:to>
                                        <p:strVal val="visible"/>
                                      </p:to>
                                    </p:set>
                                    <p:animEffect transition="in" filter="fade">
                                      <p:cBhvr>
                                        <p:cTn id="15" dur="500"/>
                                        <p:tgtEl>
                                          <p:spTgt spid="186373"/>
                                        </p:tgtEl>
                                      </p:cBhvr>
                                    </p:animEffect>
                                  </p:childTnLst>
                                  <p:subTnLst>
                                    <p:set>
                                      <p:cBhvr override="childStyle">
                                        <p:cTn dur="1" fill="hold" display="0" masterRel="nextClick" afterEffect="1"/>
                                        <p:tgtEl>
                                          <p:spTgt spid="186373"/>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186371">
                                            <p:txEl>
                                              <p:pRg st="0" end="0"/>
                                            </p:txEl>
                                          </p:spTgt>
                                        </p:tgtEl>
                                        <p:attrNameLst>
                                          <p:attrName>style.visibility</p:attrName>
                                        </p:attrNameLst>
                                      </p:cBhvr>
                                      <p:to>
                                        <p:strVal val="visible"/>
                                      </p:to>
                                    </p:set>
                                    <p:animEffect transition="in" filter="fade">
                                      <p:cBhvr>
                                        <p:cTn id="18" dur="500"/>
                                        <p:tgtEl>
                                          <p:spTgt spid="186371">
                                            <p:txEl>
                                              <p:pRg st="0" end="0"/>
                                            </p:txEl>
                                          </p:spTgt>
                                        </p:tgtEl>
                                      </p:cBhvr>
                                    </p:animEffect>
                                  </p:childTnLst>
                                  <p:subTnLst>
                                    <p:set>
                                      <p:cBhvr override="childStyle">
                                        <p:cTn dur="1" fill="hold" display="0" masterRel="nextClick" afterEffect="1"/>
                                        <p:tgtEl>
                                          <p:spTgt spid="186371">
                                            <p:txEl>
                                              <p:pRg st="0" end="0"/>
                                            </p:txEl>
                                          </p:spTgt>
                                        </p:tgtEl>
                                        <p:attrNameLst>
                                          <p:attrName>style.visibility</p:attrName>
                                        </p:attrNameLst>
                                      </p:cBhvr>
                                      <p:to>
                                        <p:strVal val="hidden"/>
                                      </p:to>
                                    </p:set>
                                  </p:subTnLst>
                                </p:cTn>
                              </p:par>
                              <p:par>
                                <p:cTn id="19" presetID="10" presetClass="entr" presetSubtype="0" fill="hold" grpId="0" nodeType="withEffect">
                                  <p:stCondLst>
                                    <p:cond delay="0"/>
                                  </p:stCondLst>
                                  <p:childTnLst>
                                    <p:set>
                                      <p:cBhvr>
                                        <p:cTn id="20" dur="1" fill="hold">
                                          <p:stCondLst>
                                            <p:cond delay="0"/>
                                          </p:stCondLst>
                                        </p:cTn>
                                        <p:tgtEl>
                                          <p:spTgt spid="186371">
                                            <p:txEl>
                                              <p:pRg st="1" end="1"/>
                                            </p:txEl>
                                          </p:spTgt>
                                        </p:tgtEl>
                                        <p:attrNameLst>
                                          <p:attrName>style.visibility</p:attrName>
                                        </p:attrNameLst>
                                      </p:cBhvr>
                                      <p:to>
                                        <p:strVal val="visible"/>
                                      </p:to>
                                    </p:set>
                                    <p:animEffect transition="in" filter="fade">
                                      <p:cBhvr>
                                        <p:cTn id="21" dur="500"/>
                                        <p:tgtEl>
                                          <p:spTgt spid="186371">
                                            <p:txEl>
                                              <p:pRg st="1" end="1"/>
                                            </p:txEl>
                                          </p:spTgt>
                                        </p:tgtEl>
                                      </p:cBhvr>
                                    </p:animEffect>
                                  </p:childTnLst>
                                  <p:subTnLst>
                                    <p:set>
                                      <p:cBhvr override="childStyle">
                                        <p:cTn dur="1" fill="hold" display="0" masterRel="nextClick" afterEffect="1"/>
                                        <p:tgtEl>
                                          <p:spTgt spid="186371">
                                            <p:txEl>
                                              <p:pRg st="1" end="1"/>
                                            </p:txEl>
                                          </p:spTgt>
                                        </p:tgtEl>
                                        <p:attrNameLst>
                                          <p:attrName>style.visibility</p:attrName>
                                        </p:attrNameLst>
                                      </p:cBhvr>
                                      <p:to>
                                        <p:strVal val="hidden"/>
                                      </p:to>
                                    </p:set>
                                  </p:subTnLst>
                                </p:cTn>
                              </p:par>
                              <p:par>
                                <p:cTn id="22" presetID="10" presetClass="entr" presetSubtype="0" fill="hold" grpId="0" nodeType="withEffect">
                                  <p:stCondLst>
                                    <p:cond delay="0"/>
                                  </p:stCondLst>
                                  <p:childTnLst>
                                    <p:set>
                                      <p:cBhvr>
                                        <p:cTn id="23" dur="1" fill="hold">
                                          <p:stCondLst>
                                            <p:cond delay="0"/>
                                          </p:stCondLst>
                                        </p:cTn>
                                        <p:tgtEl>
                                          <p:spTgt spid="186371">
                                            <p:txEl>
                                              <p:pRg st="2" end="2"/>
                                            </p:txEl>
                                          </p:spTgt>
                                        </p:tgtEl>
                                        <p:attrNameLst>
                                          <p:attrName>style.visibility</p:attrName>
                                        </p:attrNameLst>
                                      </p:cBhvr>
                                      <p:to>
                                        <p:strVal val="visible"/>
                                      </p:to>
                                    </p:set>
                                    <p:animEffect transition="in" filter="fade">
                                      <p:cBhvr>
                                        <p:cTn id="24" dur="500"/>
                                        <p:tgtEl>
                                          <p:spTgt spid="186371">
                                            <p:txEl>
                                              <p:pRg st="2" end="2"/>
                                            </p:txEl>
                                          </p:spTgt>
                                        </p:tgtEl>
                                      </p:cBhvr>
                                    </p:animEffect>
                                  </p:childTnLst>
                                  <p:subTnLst>
                                    <p:set>
                                      <p:cBhvr override="childStyle">
                                        <p:cTn dur="1" fill="hold" display="0" masterRel="nextClick" afterEffect="1"/>
                                        <p:tgtEl>
                                          <p:spTgt spid="186371">
                                            <p:txEl>
                                              <p:pRg st="2" end="2"/>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autoUpdateAnimBg="0"/>
      <p:bldP spid="186371" grpId="0" build="p" autoUpdateAnimBg="0"/>
      <p:bldP spid="186372" grpId="0" autoUpdateAnimBg="0"/>
      <p:bldP spid="18637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Search</a:t>
            </a:r>
            <a:r>
              <a:rPr lang="de-DE" dirty="0" smtClean="0"/>
              <a:t> </a:t>
            </a:r>
            <a:r>
              <a:rPr lang="de-DE" dirty="0" err="1" smtClean="0"/>
              <a:t>for</a:t>
            </a:r>
            <a:r>
              <a:rPr lang="de-DE" dirty="0" smtClean="0"/>
              <a:t> </a:t>
            </a:r>
            <a:r>
              <a:rPr lang="de-DE" dirty="0" err="1" smtClean="0"/>
              <a:t>the</a:t>
            </a:r>
            <a:r>
              <a:rPr lang="de-DE" dirty="0" smtClean="0"/>
              <a:t> </a:t>
            </a:r>
            <a:r>
              <a:rPr lang="de-DE" dirty="0" err="1" smtClean="0"/>
              <a:t>helper</a:t>
            </a:r>
            <a:endParaRPr lang="de-DE" dirty="0"/>
          </a:p>
        </p:txBody>
      </p:sp>
      <p:sp>
        <p:nvSpPr>
          <p:cNvPr id="3" name="Inhaltsplatzhalter 2"/>
          <p:cNvSpPr>
            <a:spLocks noGrp="1"/>
          </p:cNvSpPr>
          <p:nvPr>
            <p:ph idx="1"/>
          </p:nvPr>
        </p:nvSpPr>
        <p:spPr/>
        <p:txBody>
          <a:bodyPr/>
          <a:lstStyle/>
          <a:p>
            <a:r>
              <a:rPr lang="de-DE" dirty="0" smtClean="0"/>
              <a:t>Basic </a:t>
            </a:r>
            <a:r>
              <a:rPr lang="de-DE" dirty="0" err="1" smtClean="0"/>
              <a:t>position</a:t>
            </a:r>
            <a:r>
              <a:rPr lang="de-DE" dirty="0" smtClean="0"/>
              <a:t> </a:t>
            </a:r>
            <a:r>
              <a:rPr lang="de-DE" dirty="0" err="1" smtClean="0"/>
              <a:t>for</a:t>
            </a:r>
            <a:r>
              <a:rPr lang="de-DE" dirty="0" smtClean="0"/>
              <a:t> </a:t>
            </a:r>
            <a:r>
              <a:rPr lang="de-DE" dirty="0" err="1" smtClean="0"/>
              <a:t>starting</a:t>
            </a:r>
            <a:r>
              <a:rPr lang="de-DE" dirty="0" smtClean="0"/>
              <a:t> </a:t>
            </a:r>
            <a:r>
              <a:rPr lang="de-DE" dirty="0" err="1" smtClean="0"/>
              <a:t>exercise</a:t>
            </a:r>
            <a:endParaRPr lang="de-DE" dirty="0" smtClean="0"/>
          </a:p>
          <a:p>
            <a:r>
              <a:rPr lang="de-DE" dirty="0" smtClean="0"/>
              <a:t>On </a:t>
            </a:r>
            <a:r>
              <a:rPr lang="de-DE" dirty="0" err="1" smtClean="0"/>
              <a:t>the</a:t>
            </a:r>
            <a:r>
              <a:rPr lang="de-DE" dirty="0" smtClean="0"/>
              <a:t> </a:t>
            </a:r>
            <a:r>
              <a:rPr lang="de-DE" dirty="0" err="1" smtClean="0"/>
              <a:t>Judge´s</a:t>
            </a:r>
            <a:r>
              <a:rPr lang="de-DE" dirty="0" smtClean="0"/>
              <a:t> </a:t>
            </a:r>
            <a:r>
              <a:rPr lang="de-DE" dirty="0" err="1" smtClean="0"/>
              <a:t>signal</a:t>
            </a:r>
            <a:r>
              <a:rPr lang="de-DE" dirty="0" smtClean="0"/>
              <a:t> </a:t>
            </a:r>
            <a:r>
              <a:rPr lang="de-DE" dirty="0" err="1" smtClean="0"/>
              <a:t>the</a:t>
            </a:r>
            <a:r>
              <a:rPr lang="de-DE" dirty="0" smtClean="0"/>
              <a:t> </a:t>
            </a:r>
            <a:r>
              <a:rPr lang="de-DE" dirty="0" err="1" smtClean="0"/>
              <a:t>dog</a:t>
            </a:r>
            <a:r>
              <a:rPr lang="de-DE" dirty="0" smtClean="0"/>
              <a:t> </a:t>
            </a:r>
            <a:r>
              <a:rPr lang="de-DE" dirty="0" err="1" smtClean="0"/>
              <a:t>is</a:t>
            </a:r>
            <a:r>
              <a:rPr lang="de-DE" dirty="0" smtClean="0"/>
              <a:t> </a:t>
            </a:r>
            <a:r>
              <a:rPr lang="de-DE" dirty="0" err="1" smtClean="0"/>
              <a:t>sent</a:t>
            </a:r>
            <a:r>
              <a:rPr lang="de-DE" dirty="0" smtClean="0"/>
              <a:t> </a:t>
            </a:r>
            <a:r>
              <a:rPr lang="de-DE" dirty="0" err="1" smtClean="0"/>
              <a:t>to</a:t>
            </a:r>
            <a:r>
              <a:rPr lang="de-DE" dirty="0" smtClean="0"/>
              <a:t> </a:t>
            </a:r>
            <a:r>
              <a:rPr lang="de-DE" dirty="0" err="1" smtClean="0"/>
              <a:t>the</a:t>
            </a:r>
            <a:r>
              <a:rPr lang="de-DE" dirty="0" smtClean="0"/>
              <a:t> blind </a:t>
            </a:r>
            <a:r>
              <a:rPr lang="de-DE" dirty="0" err="1" smtClean="0"/>
              <a:t>with</a:t>
            </a:r>
            <a:r>
              <a:rPr lang="de-DE" dirty="0" smtClean="0"/>
              <a:t> a verbal </a:t>
            </a:r>
            <a:r>
              <a:rPr lang="de-DE" dirty="0" err="1" smtClean="0"/>
              <a:t>command</a:t>
            </a:r>
            <a:r>
              <a:rPr lang="de-DE" dirty="0" smtClean="0"/>
              <a:t> </a:t>
            </a:r>
            <a:r>
              <a:rPr lang="de-DE" dirty="0" err="1" smtClean="0"/>
              <a:t>and</a:t>
            </a:r>
            <a:r>
              <a:rPr lang="de-DE" dirty="0" smtClean="0"/>
              <a:t> </a:t>
            </a:r>
            <a:r>
              <a:rPr lang="de-DE" dirty="0" err="1" smtClean="0"/>
              <a:t>signal</a:t>
            </a:r>
            <a:r>
              <a:rPr lang="de-DE" dirty="0" smtClean="0"/>
              <a:t>.</a:t>
            </a:r>
          </a:p>
          <a:p>
            <a:r>
              <a:rPr lang="de-DE" dirty="0" smtClean="0"/>
              <a:t>After </a:t>
            </a:r>
            <a:r>
              <a:rPr lang="de-DE" dirty="0" err="1" smtClean="0"/>
              <a:t>the</a:t>
            </a:r>
            <a:r>
              <a:rPr lang="de-DE" dirty="0" smtClean="0"/>
              <a:t> </a:t>
            </a:r>
            <a:r>
              <a:rPr lang="de-DE" dirty="0" err="1" smtClean="0"/>
              <a:t>search</a:t>
            </a:r>
            <a:r>
              <a:rPr lang="de-DE" dirty="0" smtClean="0"/>
              <a:t> </a:t>
            </a:r>
            <a:r>
              <a:rPr lang="de-DE" dirty="0" err="1" smtClean="0"/>
              <a:t>to</a:t>
            </a:r>
            <a:r>
              <a:rPr lang="de-DE" dirty="0" smtClean="0"/>
              <a:t> </a:t>
            </a:r>
            <a:r>
              <a:rPr lang="de-DE" dirty="0" err="1" smtClean="0"/>
              <a:t>the</a:t>
            </a:r>
            <a:r>
              <a:rPr lang="de-DE" dirty="0" smtClean="0"/>
              <a:t> </a:t>
            </a:r>
            <a:r>
              <a:rPr lang="de-DE" dirty="0" err="1" smtClean="0"/>
              <a:t>side</a:t>
            </a:r>
            <a:r>
              <a:rPr lang="de-DE" dirty="0" smtClean="0"/>
              <a:t> </a:t>
            </a:r>
            <a:r>
              <a:rPr lang="de-DE" dirty="0" err="1" smtClean="0"/>
              <a:t>the</a:t>
            </a:r>
            <a:r>
              <a:rPr lang="de-DE" dirty="0" smtClean="0"/>
              <a:t> </a:t>
            </a:r>
            <a:r>
              <a:rPr lang="de-DE" dirty="0" err="1" smtClean="0"/>
              <a:t>dog</a:t>
            </a:r>
            <a:r>
              <a:rPr lang="de-DE" dirty="0" smtClean="0"/>
              <a:t> </a:t>
            </a:r>
            <a:r>
              <a:rPr lang="de-DE" dirty="0" err="1" smtClean="0"/>
              <a:t>is</a:t>
            </a:r>
            <a:r>
              <a:rPr lang="de-DE" dirty="0" smtClean="0"/>
              <a:t> </a:t>
            </a:r>
            <a:r>
              <a:rPr lang="de-DE" dirty="0" err="1" smtClean="0"/>
              <a:t>called</a:t>
            </a:r>
            <a:r>
              <a:rPr lang="de-DE" dirty="0" smtClean="0"/>
              <a:t> back </a:t>
            </a:r>
            <a:r>
              <a:rPr lang="de-DE" dirty="0" err="1" smtClean="0"/>
              <a:t>with</a:t>
            </a:r>
            <a:r>
              <a:rPr lang="de-DE" dirty="0" smtClean="0"/>
              <a:t> a </a:t>
            </a:r>
            <a:r>
              <a:rPr lang="de-DE" dirty="0" err="1" smtClean="0"/>
              <a:t>command</a:t>
            </a:r>
            <a:r>
              <a:rPr lang="de-DE" dirty="0" smtClean="0"/>
              <a:t> </a:t>
            </a:r>
            <a:r>
              <a:rPr lang="de-DE" dirty="0" err="1" smtClean="0"/>
              <a:t>and</a:t>
            </a:r>
            <a:r>
              <a:rPr lang="de-DE" dirty="0" smtClean="0"/>
              <a:t> </a:t>
            </a:r>
            <a:r>
              <a:rPr lang="de-DE" dirty="0" err="1" smtClean="0"/>
              <a:t>while</a:t>
            </a:r>
            <a:r>
              <a:rPr lang="de-DE" dirty="0" smtClean="0"/>
              <a:t> in </a:t>
            </a:r>
            <a:r>
              <a:rPr lang="de-DE" dirty="0" err="1" smtClean="0"/>
              <a:t>motion</a:t>
            </a:r>
            <a:r>
              <a:rPr lang="de-DE" dirty="0" smtClean="0"/>
              <a:t> </a:t>
            </a:r>
            <a:r>
              <a:rPr lang="de-DE" dirty="0" err="1" smtClean="0"/>
              <a:t>is</a:t>
            </a:r>
            <a:r>
              <a:rPr lang="de-DE" dirty="0" smtClean="0"/>
              <a:t> </a:t>
            </a:r>
            <a:r>
              <a:rPr lang="de-DE" dirty="0" err="1" smtClean="0"/>
              <a:t>sent</a:t>
            </a:r>
            <a:r>
              <a:rPr lang="de-DE" dirty="0" smtClean="0"/>
              <a:t> </a:t>
            </a:r>
            <a:r>
              <a:rPr lang="de-DE" dirty="0" err="1" smtClean="0"/>
              <a:t>to</a:t>
            </a:r>
            <a:r>
              <a:rPr lang="de-DE" dirty="0" smtClean="0"/>
              <a:t> </a:t>
            </a:r>
            <a:r>
              <a:rPr lang="de-DE" dirty="0" err="1" smtClean="0"/>
              <a:t>the</a:t>
            </a:r>
            <a:r>
              <a:rPr lang="de-DE" dirty="0" smtClean="0"/>
              <a:t> </a:t>
            </a:r>
            <a:r>
              <a:rPr lang="de-DE" dirty="0" err="1" smtClean="0"/>
              <a:t>next</a:t>
            </a:r>
            <a:r>
              <a:rPr lang="de-DE" dirty="0" smtClean="0"/>
              <a:t> blind </a:t>
            </a:r>
            <a:r>
              <a:rPr lang="de-DE" dirty="0" err="1" smtClean="0"/>
              <a:t>with</a:t>
            </a:r>
            <a:r>
              <a:rPr lang="de-DE" dirty="0" smtClean="0"/>
              <a:t> </a:t>
            </a:r>
            <a:r>
              <a:rPr lang="de-DE" dirty="0" err="1" smtClean="0"/>
              <a:t>another</a:t>
            </a:r>
            <a:r>
              <a:rPr lang="de-DE" dirty="0" smtClean="0"/>
              <a:t> </a:t>
            </a:r>
            <a:r>
              <a:rPr lang="de-DE" dirty="0" err="1" smtClean="0"/>
              <a:t>command</a:t>
            </a:r>
            <a:r>
              <a:rPr lang="de-DE" dirty="0" smtClean="0"/>
              <a:t>.</a:t>
            </a:r>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22</a:t>
            </a:fld>
            <a:endParaRPr lang="de-D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82575" y="260648"/>
            <a:ext cx="8610600" cy="5688632"/>
          </a:xfrm>
          <a:prstGeom prst="rect">
            <a:avLst/>
          </a:prstGeom>
          <a:noFill/>
          <a:ln w="9525">
            <a:noFill/>
            <a:miter lim="800000"/>
            <a:headEnd/>
            <a:tailEnd/>
          </a:ln>
        </p:spPr>
        <p:txBody>
          <a:bodyPr lIns="92075" tIns="46038" rIns="92075" bIns="46038"/>
          <a:lstStyle/>
          <a:p>
            <a:pPr marL="342900" indent="-342900">
              <a:lnSpc>
                <a:spcPct val="90000"/>
              </a:lnSpc>
              <a:spcBef>
                <a:spcPct val="20000"/>
              </a:spcBef>
              <a:buFontTx/>
              <a:buChar char="•"/>
            </a:pPr>
            <a:r>
              <a:rPr lang="en-US" sz="2400" dirty="0" err="1" smtClean="0"/>
              <a:t>Der</a:t>
            </a:r>
            <a:r>
              <a:rPr lang="en-US" sz="2400" dirty="0" smtClean="0"/>
              <a:t> HF </a:t>
            </a:r>
            <a:r>
              <a:rPr lang="en-US" sz="2400" dirty="0" err="1" smtClean="0"/>
              <a:t>bewegt</a:t>
            </a:r>
            <a:r>
              <a:rPr lang="en-US" sz="2400" dirty="0" smtClean="0"/>
              <a:t> </a:t>
            </a:r>
            <a:r>
              <a:rPr lang="en-US" sz="2400" dirty="0" err="1" smtClean="0"/>
              <a:t>sich</a:t>
            </a:r>
            <a:r>
              <a:rPr lang="en-US" sz="2400" dirty="0" smtClean="0"/>
              <a:t> in </a:t>
            </a:r>
            <a:r>
              <a:rPr lang="en-US" sz="2400" i="1" dirty="0" err="1" smtClean="0"/>
              <a:t>normalem</a:t>
            </a:r>
            <a:r>
              <a:rPr lang="en-US" sz="2400" dirty="0" smtClean="0"/>
              <a:t> </a:t>
            </a:r>
            <a:r>
              <a:rPr lang="en-US" sz="2400" dirty="0" err="1" smtClean="0"/>
              <a:t>Schritt</a:t>
            </a:r>
            <a:r>
              <a:rPr lang="en-US" sz="2400" dirty="0" smtClean="0"/>
              <a:t> auf </a:t>
            </a:r>
            <a:r>
              <a:rPr lang="en-US" sz="2400" dirty="0" err="1" smtClean="0"/>
              <a:t>der</a:t>
            </a:r>
            <a:r>
              <a:rPr lang="en-US" sz="2400" dirty="0" smtClean="0"/>
              <a:t> </a:t>
            </a:r>
            <a:r>
              <a:rPr lang="en-US" sz="2400" dirty="0" err="1" smtClean="0"/>
              <a:t>gedachten</a:t>
            </a:r>
            <a:r>
              <a:rPr lang="en-US" sz="2400" dirty="0" smtClean="0"/>
              <a:t> </a:t>
            </a:r>
            <a:r>
              <a:rPr lang="en-US" sz="2400" dirty="0" err="1" smtClean="0"/>
              <a:t>Mittellinie</a:t>
            </a:r>
            <a:r>
              <a:rPr lang="en-US" sz="2400" dirty="0" smtClean="0"/>
              <a:t>, die </a:t>
            </a:r>
            <a:r>
              <a:rPr lang="en-US" sz="2400" dirty="0" err="1" smtClean="0"/>
              <a:t>er</a:t>
            </a:r>
            <a:r>
              <a:rPr lang="en-US" sz="2400" dirty="0" smtClean="0"/>
              <a:t> </a:t>
            </a:r>
            <a:r>
              <a:rPr lang="en-US" sz="2400" dirty="0" err="1" smtClean="0"/>
              <a:t>während</a:t>
            </a:r>
            <a:r>
              <a:rPr lang="en-US" sz="2400" dirty="0" smtClean="0"/>
              <a:t> des </a:t>
            </a:r>
            <a:r>
              <a:rPr lang="en-US" sz="2400" dirty="0" err="1" smtClean="0"/>
              <a:t>Revierens</a:t>
            </a:r>
            <a:r>
              <a:rPr lang="en-US" sz="2400" dirty="0" smtClean="0"/>
              <a:t> </a:t>
            </a:r>
            <a:r>
              <a:rPr lang="en-US" sz="2400" dirty="0" err="1" smtClean="0"/>
              <a:t>nicht</a:t>
            </a:r>
            <a:r>
              <a:rPr lang="en-US" sz="2400" dirty="0" smtClean="0"/>
              <a:t> </a:t>
            </a:r>
            <a:r>
              <a:rPr lang="en-US" sz="2400" dirty="0" err="1" smtClean="0"/>
              <a:t>verlassen</a:t>
            </a:r>
            <a:r>
              <a:rPr lang="en-US" sz="2400" dirty="0" smtClean="0"/>
              <a:t> </a:t>
            </a:r>
            <a:r>
              <a:rPr lang="en-US" sz="2400" dirty="0" err="1" smtClean="0"/>
              <a:t>darf</a:t>
            </a:r>
            <a:r>
              <a:rPr lang="en-US" sz="2400" dirty="0" smtClean="0"/>
              <a:t>.</a:t>
            </a:r>
          </a:p>
          <a:p>
            <a:pPr marL="342900" indent="-342900">
              <a:lnSpc>
                <a:spcPct val="90000"/>
              </a:lnSpc>
              <a:spcBef>
                <a:spcPct val="20000"/>
              </a:spcBef>
              <a:buFontTx/>
              <a:buChar char="•"/>
            </a:pPr>
            <a:r>
              <a:rPr lang="en-GB" sz="2400" dirty="0" smtClean="0"/>
              <a:t>The dog handler (HF) moves in the normal pace on the imaginary </a:t>
            </a:r>
            <a:r>
              <a:rPr lang="en-GB" sz="2400" dirty="0" err="1" smtClean="0"/>
              <a:t>center</a:t>
            </a:r>
            <a:r>
              <a:rPr lang="en-GB" sz="2400" dirty="0" smtClean="0"/>
              <a:t> line, which he must not leave during the blind search. </a:t>
            </a:r>
            <a:endParaRPr lang="en-US" sz="2400" dirty="0" smtClean="0"/>
          </a:p>
          <a:p>
            <a:pPr marL="342900" indent="-342900">
              <a:lnSpc>
                <a:spcPct val="90000"/>
              </a:lnSpc>
              <a:spcBef>
                <a:spcPct val="20000"/>
              </a:spcBef>
              <a:buFontTx/>
              <a:buChar char="•"/>
            </a:pPr>
            <a:r>
              <a:rPr lang="en-US" sz="2400" dirty="0" err="1" smtClean="0"/>
              <a:t>Der</a:t>
            </a:r>
            <a:r>
              <a:rPr lang="en-US" sz="2400" dirty="0" smtClean="0"/>
              <a:t> </a:t>
            </a:r>
            <a:r>
              <a:rPr lang="en-US" sz="2400" dirty="0" err="1" smtClean="0"/>
              <a:t>Hund</a:t>
            </a:r>
            <a:r>
              <a:rPr lang="en-US" sz="2400" dirty="0" smtClean="0"/>
              <a:t> muss </a:t>
            </a:r>
            <a:r>
              <a:rPr lang="en-US" sz="2400" dirty="0" err="1" smtClean="0"/>
              <a:t>sich</a:t>
            </a:r>
            <a:r>
              <a:rPr lang="en-US" sz="2400" dirty="0" smtClean="0"/>
              <a:t> </a:t>
            </a:r>
            <a:r>
              <a:rPr lang="en-US" sz="2400" dirty="0" err="1" smtClean="0"/>
              <a:t>immer</a:t>
            </a:r>
            <a:r>
              <a:rPr lang="en-US" sz="2400" dirty="0" smtClean="0"/>
              <a:t> </a:t>
            </a:r>
            <a:r>
              <a:rPr lang="en-US" sz="2400" dirty="0" err="1" smtClean="0"/>
              <a:t>vor</a:t>
            </a:r>
            <a:r>
              <a:rPr lang="en-US" sz="2400" dirty="0" smtClean="0"/>
              <a:t> </a:t>
            </a:r>
            <a:r>
              <a:rPr lang="en-US" sz="2400" dirty="0" err="1" smtClean="0"/>
              <a:t>dem</a:t>
            </a:r>
            <a:r>
              <a:rPr lang="en-US" sz="2400" dirty="0" smtClean="0"/>
              <a:t> HF </a:t>
            </a:r>
            <a:r>
              <a:rPr lang="en-US" sz="2400" dirty="0" err="1" smtClean="0"/>
              <a:t>befinden</a:t>
            </a:r>
            <a:r>
              <a:rPr lang="en-US" sz="2400" dirty="0" smtClean="0"/>
              <a:t>.</a:t>
            </a:r>
          </a:p>
          <a:p>
            <a:pPr marL="342900" indent="-342900">
              <a:lnSpc>
                <a:spcPct val="90000"/>
              </a:lnSpc>
              <a:spcBef>
                <a:spcPct val="20000"/>
              </a:spcBef>
              <a:buFontTx/>
              <a:buChar char="•"/>
            </a:pPr>
            <a:r>
              <a:rPr lang="en-US" sz="2400" dirty="0" smtClean="0"/>
              <a:t>The dog must always be in front of the handler.</a:t>
            </a:r>
          </a:p>
          <a:p>
            <a:pPr marL="342900" indent="-342900">
              <a:lnSpc>
                <a:spcPct val="90000"/>
              </a:lnSpc>
              <a:spcBef>
                <a:spcPct val="20000"/>
              </a:spcBef>
              <a:buFontTx/>
              <a:buChar char="•"/>
            </a:pPr>
            <a:r>
              <a:rPr lang="en-US" sz="2400" dirty="0" err="1" smtClean="0"/>
              <a:t>Wenn</a:t>
            </a:r>
            <a:r>
              <a:rPr lang="en-US" sz="2400" dirty="0" smtClean="0"/>
              <a:t> </a:t>
            </a:r>
            <a:r>
              <a:rPr lang="en-US" sz="2400" dirty="0" err="1" smtClean="0"/>
              <a:t>der</a:t>
            </a:r>
            <a:r>
              <a:rPr lang="en-US" sz="2400" dirty="0" smtClean="0"/>
              <a:t> </a:t>
            </a:r>
            <a:r>
              <a:rPr lang="en-US" sz="2400" dirty="0" err="1" smtClean="0"/>
              <a:t>Hund</a:t>
            </a:r>
            <a:r>
              <a:rPr lang="en-US" sz="2400" dirty="0" smtClean="0"/>
              <a:t> das </a:t>
            </a:r>
            <a:r>
              <a:rPr lang="en-US" sz="2400" dirty="0" err="1" smtClean="0"/>
              <a:t>Helferversteck</a:t>
            </a:r>
            <a:r>
              <a:rPr lang="en-US" sz="2400" dirty="0" smtClean="0"/>
              <a:t> </a:t>
            </a:r>
            <a:r>
              <a:rPr lang="en-US" sz="2400" dirty="0" err="1" smtClean="0"/>
              <a:t>erreicht</a:t>
            </a:r>
            <a:r>
              <a:rPr lang="en-US" sz="2400" dirty="0" smtClean="0"/>
              <a:t> hat, muss </a:t>
            </a:r>
            <a:r>
              <a:rPr lang="en-US" sz="2400" dirty="0" err="1" smtClean="0"/>
              <a:t>der</a:t>
            </a:r>
            <a:r>
              <a:rPr lang="en-US" sz="2400" dirty="0" smtClean="0"/>
              <a:t> HF </a:t>
            </a:r>
            <a:r>
              <a:rPr lang="en-US" sz="2400" dirty="0" err="1" smtClean="0"/>
              <a:t>stehen</a:t>
            </a:r>
            <a:r>
              <a:rPr lang="en-US" sz="2400" dirty="0" smtClean="0"/>
              <a:t> </a:t>
            </a:r>
            <a:r>
              <a:rPr lang="en-US" sz="2400" dirty="0" err="1" smtClean="0"/>
              <a:t>bleiben</a:t>
            </a:r>
            <a:r>
              <a:rPr lang="en-US" sz="2400" dirty="0" smtClean="0"/>
              <a:t>, </a:t>
            </a:r>
            <a:r>
              <a:rPr lang="en-US" sz="2400" dirty="0" err="1" smtClean="0"/>
              <a:t>weitere</a:t>
            </a:r>
            <a:r>
              <a:rPr lang="en-US" sz="2400" dirty="0" smtClean="0"/>
              <a:t> </a:t>
            </a:r>
            <a:r>
              <a:rPr lang="en-US" sz="2400" dirty="0" err="1" smtClean="0"/>
              <a:t>Sicht</a:t>
            </a:r>
            <a:r>
              <a:rPr lang="en-US" sz="2400" dirty="0" smtClean="0"/>
              <a:t>- </a:t>
            </a:r>
            <a:r>
              <a:rPr lang="en-US" sz="2400" dirty="0" err="1" smtClean="0"/>
              <a:t>oder</a:t>
            </a:r>
            <a:r>
              <a:rPr lang="en-US" sz="2400" dirty="0" smtClean="0"/>
              <a:t> HZ </a:t>
            </a:r>
            <a:r>
              <a:rPr lang="en-US" sz="2400" dirty="0" err="1" smtClean="0"/>
              <a:t>sind</a:t>
            </a:r>
            <a:r>
              <a:rPr lang="en-US" sz="2400" dirty="0" smtClean="0"/>
              <a:t> </a:t>
            </a:r>
            <a:r>
              <a:rPr lang="en-US" sz="2400" dirty="0" err="1" smtClean="0"/>
              <a:t>dann</a:t>
            </a:r>
            <a:r>
              <a:rPr lang="en-US" sz="2400" dirty="0" smtClean="0"/>
              <a:t> </a:t>
            </a:r>
            <a:r>
              <a:rPr lang="en-US" sz="2400" dirty="0" err="1" smtClean="0"/>
              <a:t>nicht</a:t>
            </a:r>
            <a:r>
              <a:rPr lang="en-US" sz="2400" dirty="0" smtClean="0"/>
              <a:t> </a:t>
            </a:r>
            <a:r>
              <a:rPr lang="en-US" sz="2400" dirty="0" err="1" smtClean="0"/>
              <a:t>mehr</a:t>
            </a:r>
            <a:r>
              <a:rPr lang="en-US" sz="2400" dirty="0" smtClean="0"/>
              <a:t> </a:t>
            </a:r>
            <a:r>
              <a:rPr lang="en-US" sz="2400" dirty="0" err="1" smtClean="0"/>
              <a:t>erlaubt</a:t>
            </a:r>
            <a:r>
              <a:rPr lang="en-US" sz="2400" dirty="0" smtClean="0"/>
              <a:t>.</a:t>
            </a:r>
          </a:p>
          <a:p>
            <a:pPr marL="342900" indent="-342900">
              <a:lnSpc>
                <a:spcPct val="90000"/>
              </a:lnSpc>
              <a:spcBef>
                <a:spcPct val="20000"/>
              </a:spcBef>
              <a:buFontTx/>
              <a:buChar char="•"/>
            </a:pPr>
            <a:r>
              <a:rPr lang="en-GB" sz="2400" dirty="0" smtClean="0"/>
              <a:t>When the dog has reached the helper’s blind, no further commands or hand signals are permitted, and the dog handler must stop as soon as the dog enters blind 6 and remain standing until he receives an instruction from the judge (LR) to approach the dog for the call out or pickup.</a:t>
            </a:r>
            <a:endParaRPr lang="de-DE" sz="2400" dirty="0" smtClean="0"/>
          </a:p>
          <a:p>
            <a:pPr marL="342900" indent="-342900">
              <a:lnSpc>
                <a:spcPct val="90000"/>
              </a:lnSpc>
              <a:spcBef>
                <a:spcPct val="20000"/>
              </a:spcBef>
              <a:buFontTx/>
              <a:buChar char="•"/>
            </a:pPr>
            <a:endParaRPr lang="en-US" sz="2400" dirty="0" smtClean="0"/>
          </a:p>
          <a:p>
            <a:pPr marL="342900" indent="-342900">
              <a:lnSpc>
                <a:spcPct val="90000"/>
              </a:lnSpc>
              <a:spcBef>
                <a:spcPct val="20000"/>
              </a:spcBef>
            </a:pPr>
            <a:endParaRPr lang="en-US" sz="2800" dirty="0" smtClean="0"/>
          </a:p>
          <a:p>
            <a:pPr marL="342900" indent="-342900">
              <a:lnSpc>
                <a:spcPct val="90000"/>
              </a:lnSpc>
              <a:spcBef>
                <a:spcPct val="20000"/>
              </a:spcBef>
              <a:buFontTx/>
              <a:buChar char="•"/>
            </a:pPr>
            <a:endParaRPr lang="en-US" sz="2800" dirty="0"/>
          </a:p>
        </p:txBody>
      </p:sp>
      <p:sp>
        <p:nvSpPr>
          <p:cNvPr id="3" name="Foliennummernplatzhalter 2"/>
          <p:cNvSpPr>
            <a:spLocks noGrp="1"/>
          </p:cNvSpPr>
          <p:nvPr>
            <p:ph type="sldNum" sz="quarter" idx="12"/>
          </p:nvPr>
        </p:nvSpPr>
        <p:spPr/>
        <p:txBody>
          <a:bodyPr/>
          <a:lstStyle/>
          <a:p>
            <a:fld id="{42060E1C-7F94-48ED-A1E2-7080F3AD8941}" type="slidenum">
              <a:rPr lang="de-DE" smtClean="0"/>
              <a:pPr/>
              <a:t>23</a:t>
            </a:fld>
            <a:endParaRPr lang="de-DE" dirty="0"/>
          </a:p>
        </p:txBody>
      </p:sp>
      <p:sp>
        <p:nvSpPr>
          <p:cNvPr id="5" name="Fußzeilenplatzhalter 4"/>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457200" y="0"/>
            <a:ext cx="8229600" cy="836712"/>
          </a:xfrm>
        </p:spPr>
        <p:txBody>
          <a:bodyPr/>
          <a:lstStyle/>
          <a:p>
            <a:pPr eaLnBrk="1" hangingPunct="1"/>
            <a:r>
              <a:rPr lang="de-DE" dirty="0" smtClean="0">
                <a:ea typeface="ＭＳ Ｐゴシック" pitchFamily="34" charset="-128"/>
              </a:rPr>
              <a:t>Revieren</a:t>
            </a:r>
          </a:p>
        </p:txBody>
      </p:sp>
      <p:sp>
        <p:nvSpPr>
          <p:cNvPr id="242691" name="Rectangle 3"/>
          <p:cNvSpPr>
            <a:spLocks noGrp="1" noChangeArrowheads="1"/>
          </p:cNvSpPr>
          <p:nvPr>
            <p:ph type="body" idx="1"/>
          </p:nvPr>
        </p:nvSpPr>
        <p:spPr>
          <a:xfrm>
            <a:off x="395288" y="1196752"/>
            <a:ext cx="8229600" cy="4886548"/>
          </a:xfrm>
        </p:spPr>
        <p:txBody>
          <a:bodyPr/>
          <a:lstStyle/>
          <a:p>
            <a:pPr eaLnBrk="1" hangingPunct="1">
              <a:buClr>
                <a:schemeClr val="tx1"/>
              </a:buClr>
              <a:buFontTx/>
              <a:buNone/>
            </a:pPr>
            <a:r>
              <a:rPr lang="de-DE" sz="2800" dirty="0" smtClean="0">
                <a:ea typeface="ＭＳ Ｐゴシック" pitchFamily="34" charset="-128"/>
              </a:rPr>
              <a:t>    Beim Revieren muss der Hund </a:t>
            </a:r>
            <a:r>
              <a:rPr lang="de-DE" sz="2800" i="1" u="sng" dirty="0" smtClean="0">
                <a:ea typeface="ＭＳ Ｐゴシック" pitchFamily="34" charset="-128"/>
              </a:rPr>
              <a:t>drangvoll</a:t>
            </a:r>
            <a:r>
              <a:rPr lang="de-DE" sz="2800" dirty="0" smtClean="0">
                <a:ea typeface="ＭＳ Ｐゴシック" pitchFamily="34" charset="-128"/>
              </a:rPr>
              <a:t>, </a:t>
            </a:r>
            <a:r>
              <a:rPr lang="de-DE" sz="2800" i="1" u="sng" dirty="0" smtClean="0">
                <a:ea typeface="ＭＳ Ｐゴシック" pitchFamily="34" charset="-128"/>
              </a:rPr>
              <a:t>zielstrebig</a:t>
            </a:r>
            <a:r>
              <a:rPr lang="de-DE" sz="2800" dirty="0" smtClean="0">
                <a:ea typeface="ＭＳ Ｐゴシック" pitchFamily="34" charset="-128"/>
              </a:rPr>
              <a:t> und </a:t>
            </a:r>
            <a:r>
              <a:rPr lang="de-DE" sz="2800" i="1" u="sng" dirty="0" smtClean="0">
                <a:ea typeface="ＭＳ Ｐゴシック" pitchFamily="34" charset="-128"/>
              </a:rPr>
              <a:t>direkt</a:t>
            </a:r>
            <a:r>
              <a:rPr lang="de-DE" sz="2800" dirty="0" smtClean="0">
                <a:ea typeface="ＭＳ Ｐゴシック" pitchFamily="34" charset="-128"/>
              </a:rPr>
              <a:t> die Verstecke anlaufen, sie </a:t>
            </a:r>
            <a:r>
              <a:rPr lang="de-DE" sz="2800" i="1" u="sng" dirty="0" smtClean="0">
                <a:ea typeface="ＭＳ Ｐゴシック" pitchFamily="34" charset="-128"/>
              </a:rPr>
              <a:t>eng</a:t>
            </a:r>
            <a:r>
              <a:rPr lang="de-DE" sz="2800" dirty="0" smtClean="0">
                <a:ea typeface="ＭＳ Ｐゴシック" pitchFamily="34" charset="-128"/>
              </a:rPr>
              <a:t> und </a:t>
            </a:r>
            <a:r>
              <a:rPr lang="de-DE" sz="2800" i="1" u="sng" dirty="0" smtClean="0">
                <a:ea typeface="ＭＳ Ｐゴシック" pitchFamily="34" charset="-128"/>
              </a:rPr>
              <a:t>aufmerksam</a:t>
            </a:r>
            <a:r>
              <a:rPr lang="de-DE" sz="2800" dirty="0" smtClean="0">
                <a:ea typeface="ＭＳ Ｐゴシック" pitchFamily="34" charset="-128"/>
              </a:rPr>
              <a:t> umlaufen und sich gut lenken und leiten lassen.</a:t>
            </a:r>
          </a:p>
          <a:p>
            <a:pPr eaLnBrk="1" hangingPunct="1">
              <a:buClr>
                <a:schemeClr val="tx1"/>
              </a:buClr>
              <a:buFontTx/>
              <a:buNone/>
            </a:pPr>
            <a:r>
              <a:rPr lang="de-DE" sz="2800" dirty="0" smtClean="0">
                <a:ea typeface="ＭＳ Ｐゴシック" pitchFamily="34" charset="-128"/>
              </a:rPr>
              <a:t>    Werden Einzelkriterien nicht gezeigt, muss  entsprechend entwertet werden.</a:t>
            </a:r>
          </a:p>
          <a:p>
            <a:pPr eaLnBrk="1" hangingPunct="1">
              <a:buClr>
                <a:schemeClr val="tx1"/>
              </a:buClr>
              <a:buFontTx/>
              <a:buNone/>
            </a:pPr>
            <a:r>
              <a:rPr lang="de-DE" sz="2800" dirty="0" smtClean="0">
                <a:ea typeface="ＭＳ Ｐゴシック" pitchFamily="34" charset="-128"/>
              </a:rPr>
              <a:t>    Die Streife wird aus dem </a:t>
            </a:r>
            <a:r>
              <a:rPr lang="de-DE" sz="2800" u="sng" dirty="0" smtClean="0">
                <a:ea typeface="ＭＳ Ｐゴシック" pitchFamily="34" charset="-128"/>
              </a:rPr>
              <a:t>Beuteverhalten</a:t>
            </a:r>
            <a:r>
              <a:rPr lang="de-DE" sz="2800" dirty="0" smtClean="0">
                <a:ea typeface="ＭＳ Ｐゴシック" pitchFamily="34" charset="-128"/>
              </a:rPr>
              <a:t> heraus durchgeführt und erfordert bereits ein hohes Maß an Führigkeit.</a:t>
            </a:r>
          </a:p>
        </p:txBody>
      </p:sp>
      <p:sp>
        <p:nvSpPr>
          <p:cNvPr id="4" name="Foliennummernplatzhalter 3"/>
          <p:cNvSpPr>
            <a:spLocks noGrp="1"/>
          </p:cNvSpPr>
          <p:nvPr>
            <p:ph type="sldNum" sz="quarter" idx="12"/>
          </p:nvPr>
        </p:nvSpPr>
        <p:spPr/>
        <p:txBody>
          <a:bodyPr/>
          <a:lstStyle/>
          <a:p>
            <a:fld id="{42060E1C-7F94-48ED-A1E2-7080F3AD8941}" type="slidenum">
              <a:rPr lang="de-DE" smtClean="0"/>
              <a:pPr/>
              <a:t>24</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80728"/>
          </a:xfrm>
        </p:spPr>
        <p:txBody>
          <a:bodyPr/>
          <a:lstStyle/>
          <a:p>
            <a:r>
              <a:rPr lang="de-DE" dirty="0" err="1" smtClean="0"/>
              <a:t>Search</a:t>
            </a:r>
            <a:r>
              <a:rPr lang="de-DE" dirty="0" smtClean="0"/>
              <a:t> </a:t>
            </a:r>
            <a:r>
              <a:rPr lang="de-DE" dirty="0" err="1" smtClean="0"/>
              <a:t>for</a:t>
            </a:r>
            <a:r>
              <a:rPr lang="de-DE" dirty="0" smtClean="0"/>
              <a:t> </a:t>
            </a:r>
            <a:r>
              <a:rPr lang="de-DE" dirty="0" err="1" smtClean="0"/>
              <a:t>the</a:t>
            </a:r>
            <a:r>
              <a:rPr lang="de-DE" dirty="0" smtClean="0"/>
              <a:t> </a:t>
            </a:r>
            <a:r>
              <a:rPr lang="de-DE" dirty="0" err="1" smtClean="0"/>
              <a:t>helper</a:t>
            </a:r>
            <a:endParaRPr lang="de-DE" dirty="0"/>
          </a:p>
        </p:txBody>
      </p:sp>
      <p:sp>
        <p:nvSpPr>
          <p:cNvPr id="3" name="Inhaltsplatzhalter 2"/>
          <p:cNvSpPr>
            <a:spLocks noGrp="1"/>
          </p:cNvSpPr>
          <p:nvPr>
            <p:ph idx="1"/>
          </p:nvPr>
        </p:nvSpPr>
        <p:spPr>
          <a:xfrm>
            <a:off x="457200" y="908720"/>
            <a:ext cx="8229600" cy="5217443"/>
          </a:xfrm>
        </p:spPr>
        <p:txBody>
          <a:bodyPr/>
          <a:lstStyle/>
          <a:p>
            <a:pPr>
              <a:buNone/>
            </a:pPr>
            <a:r>
              <a:rPr lang="de-DE" dirty="0" smtClean="0"/>
              <a:t>   The </a:t>
            </a:r>
            <a:r>
              <a:rPr lang="de-DE" dirty="0" err="1" smtClean="0"/>
              <a:t>dog</a:t>
            </a:r>
            <a:r>
              <a:rPr lang="de-DE" dirty="0" smtClean="0"/>
              <a:t>: </a:t>
            </a:r>
          </a:p>
          <a:p>
            <a:pPr>
              <a:buNone/>
            </a:pPr>
            <a:r>
              <a:rPr lang="de-DE" dirty="0" smtClean="0"/>
              <a:t>    </a:t>
            </a:r>
            <a:r>
              <a:rPr lang="de-DE" dirty="0" err="1" smtClean="0"/>
              <a:t>Moves</a:t>
            </a:r>
            <a:r>
              <a:rPr lang="de-DE" dirty="0" smtClean="0"/>
              <a:t> </a:t>
            </a:r>
            <a:r>
              <a:rPr lang="de-DE" dirty="0" err="1" smtClean="0"/>
              <a:t>quickly</a:t>
            </a:r>
            <a:r>
              <a:rPr lang="de-DE" dirty="0" smtClean="0"/>
              <a:t> </a:t>
            </a:r>
            <a:r>
              <a:rPr lang="de-DE" dirty="0" err="1" smtClean="0"/>
              <a:t>and</a:t>
            </a:r>
            <a:r>
              <a:rPr lang="de-DE" dirty="0" smtClean="0"/>
              <a:t> </a:t>
            </a:r>
            <a:r>
              <a:rPr lang="de-DE" dirty="0" err="1" smtClean="0"/>
              <a:t>purposefully</a:t>
            </a:r>
            <a:r>
              <a:rPr lang="de-DE" dirty="0" smtClean="0"/>
              <a:t> </a:t>
            </a:r>
            <a:r>
              <a:rPr lang="de-DE" dirty="0" err="1" smtClean="0"/>
              <a:t>from</a:t>
            </a:r>
            <a:r>
              <a:rPr lang="de-DE" dirty="0" smtClean="0"/>
              <a:t> </a:t>
            </a:r>
            <a:r>
              <a:rPr lang="de-DE" dirty="0" err="1" smtClean="0"/>
              <a:t>the</a:t>
            </a:r>
            <a:r>
              <a:rPr lang="de-DE" dirty="0" smtClean="0"/>
              <a:t> </a:t>
            </a:r>
            <a:r>
              <a:rPr lang="de-DE" dirty="0" err="1" smtClean="0"/>
              <a:t>handler</a:t>
            </a:r>
            <a:r>
              <a:rPr lang="de-DE" dirty="0" smtClean="0"/>
              <a:t>  </a:t>
            </a:r>
          </a:p>
          <a:p>
            <a:pPr>
              <a:buNone/>
            </a:pPr>
            <a:r>
              <a:rPr lang="de-DE" dirty="0" smtClean="0"/>
              <a:t>   Runs </a:t>
            </a:r>
            <a:r>
              <a:rPr lang="de-DE" dirty="0" err="1" smtClean="0"/>
              <a:t>directly</a:t>
            </a:r>
            <a:r>
              <a:rPr lang="de-DE" dirty="0" smtClean="0"/>
              <a:t> </a:t>
            </a:r>
            <a:r>
              <a:rPr lang="de-DE" dirty="0" err="1" smtClean="0"/>
              <a:t>to</a:t>
            </a:r>
            <a:r>
              <a:rPr lang="de-DE" dirty="0" smtClean="0"/>
              <a:t> </a:t>
            </a:r>
            <a:r>
              <a:rPr lang="de-DE" dirty="0" err="1" smtClean="0"/>
              <a:t>the</a:t>
            </a:r>
            <a:r>
              <a:rPr lang="de-DE" dirty="0" smtClean="0"/>
              <a:t> </a:t>
            </a:r>
            <a:r>
              <a:rPr lang="de-DE" dirty="0" err="1" smtClean="0"/>
              <a:t>indicated</a:t>
            </a:r>
            <a:r>
              <a:rPr lang="de-DE" dirty="0" smtClean="0"/>
              <a:t> blind  </a:t>
            </a:r>
          </a:p>
          <a:p>
            <a:pPr>
              <a:buNone/>
            </a:pPr>
            <a:r>
              <a:rPr lang="de-DE" dirty="0" smtClean="0"/>
              <a:t>   </a:t>
            </a:r>
            <a:r>
              <a:rPr lang="de-DE" dirty="0" err="1" smtClean="0"/>
              <a:t>Circles</a:t>
            </a:r>
            <a:r>
              <a:rPr lang="de-DE" dirty="0" smtClean="0"/>
              <a:t> </a:t>
            </a:r>
            <a:r>
              <a:rPr lang="de-DE" dirty="0" err="1" smtClean="0"/>
              <a:t>the</a:t>
            </a:r>
            <a:r>
              <a:rPr lang="de-DE" dirty="0" smtClean="0"/>
              <a:t> blind </a:t>
            </a:r>
            <a:r>
              <a:rPr lang="de-DE" dirty="0" err="1" smtClean="0"/>
              <a:t>tightly</a:t>
            </a:r>
            <a:r>
              <a:rPr lang="de-DE" dirty="0" smtClean="0"/>
              <a:t> </a:t>
            </a:r>
            <a:r>
              <a:rPr lang="de-DE" dirty="0" err="1" smtClean="0"/>
              <a:t>and</a:t>
            </a:r>
            <a:r>
              <a:rPr lang="de-DE" dirty="0" smtClean="0"/>
              <a:t> </a:t>
            </a:r>
            <a:r>
              <a:rPr lang="de-DE" dirty="0" err="1" smtClean="0"/>
              <a:t>attentively</a:t>
            </a:r>
            <a:r>
              <a:rPr lang="de-DE" dirty="0" smtClean="0"/>
              <a:t> </a:t>
            </a:r>
          </a:p>
          <a:p>
            <a:pPr>
              <a:buNone/>
            </a:pPr>
            <a:r>
              <a:rPr lang="de-DE" dirty="0" smtClean="0"/>
              <a:t>   Comes </a:t>
            </a:r>
            <a:r>
              <a:rPr lang="de-DE" dirty="0" err="1" smtClean="0"/>
              <a:t>quickly</a:t>
            </a:r>
            <a:r>
              <a:rPr lang="de-DE" dirty="0" smtClean="0"/>
              <a:t> </a:t>
            </a:r>
            <a:r>
              <a:rPr lang="de-DE" dirty="0" err="1" smtClean="0"/>
              <a:t>and</a:t>
            </a:r>
            <a:r>
              <a:rPr lang="de-DE" dirty="0" smtClean="0"/>
              <a:t> </a:t>
            </a:r>
            <a:r>
              <a:rPr lang="de-DE" dirty="0" err="1" smtClean="0"/>
              <a:t>directly</a:t>
            </a:r>
            <a:r>
              <a:rPr lang="de-DE" dirty="0" smtClean="0"/>
              <a:t> </a:t>
            </a:r>
            <a:r>
              <a:rPr lang="de-DE" dirty="0" err="1" smtClean="0"/>
              <a:t>to</a:t>
            </a:r>
            <a:r>
              <a:rPr lang="de-DE" dirty="0" smtClean="0"/>
              <a:t> </a:t>
            </a:r>
            <a:r>
              <a:rPr lang="de-DE" dirty="0" err="1" smtClean="0"/>
              <a:t>the</a:t>
            </a:r>
            <a:r>
              <a:rPr lang="de-DE" dirty="0" smtClean="0"/>
              <a:t> </a:t>
            </a:r>
            <a:r>
              <a:rPr lang="de-DE" dirty="0" err="1" smtClean="0"/>
              <a:t>handler</a:t>
            </a:r>
            <a:r>
              <a:rPr lang="de-DE" dirty="0" smtClean="0"/>
              <a:t> after </a:t>
            </a:r>
            <a:r>
              <a:rPr lang="de-DE" dirty="0" err="1" smtClean="0"/>
              <a:t>circling</a:t>
            </a:r>
            <a:r>
              <a:rPr lang="de-DE" dirty="0" smtClean="0"/>
              <a:t> </a:t>
            </a:r>
            <a:r>
              <a:rPr lang="de-DE" dirty="0" err="1" smtClean="0"/>
              <a:t>the</a:t>
            </a:r>
            <a:r>
              <a:rPr lang="de-DE" dirty="0" smtClean="0"/>
              <a:t> blind </a:t>
            </a:r>
          </a:p>
          <a:p>
            <a:pPr>
              <a:buNone/>
            </a:pPr>
            <a:r>
              <a:rPr lang="de-DE" dirty="0" smtClean="0"/>
              <a:t>   </a:t>
            </a:r>
            <a:r>
              <a:rPr lang="de-DE" dirty="0" err="1" smtClean="0"/>
              <a:t>Stays</a:t>
            </a:r>
            <a:r>
              <a:rPr lang="de-DE" dirty="0" smtClean="0"/>
              <a:t> in front </a:t>
            </a:r>
            <a:r>
              <a:rPr lang="de-DE" dirty="0" err="1" smtClean="0"/>
              <a:t>of</a:t>
            </a:r>
            <a:r>
              <a:rPr lang="de-DE" dirty="0" smtClean="0"/>
              <a:t> </a:t>
            </a:r>
            <a:r>
              <a:rPr lang="de-DE" dirty="0" err="1" smtClean="0"/>
              <a:t>the</a:t>
            </a:r>
            <a:r>
              <a:rPr lang="de-DE" dirty="0" smtClean="0"/>
              <a:t> </a:t>
            </a:r>
            <a:r>
              <a:rPr lang="de-DE" dirty="0" err="1" smtClean="0"/>
              <a:t>handler</a:t>
            </a:r>
            <a:r>
              <a:rPr lang="de-DE" dirty="0" smtClean="0"/>
              <a:t> </a:t>
            </a:r>
            <a:r>
              <a:rPr lang="de-DE" dirty="0" err="1" smtClean="0"/>
              <a:t>during</a:t>
            </a:r>
            <a:r>
              <a:rPr lang="de-DE" dirty="0" smtClean="0"/>
              <a:t> </a:t>
            </a:r>
            <a:r>
              <a:rPr lang="de-DE" dirty="0" err="1" smtClean="0"/>
              <a:t>the</a:t>
            </a:r>
            <a:r>
              <a:rPr lang="de-DE" dirty="0" smtClean="0"/>
              <a:t> </a:t>
            </a:r>
            <a:r>
              <a:rPr lang="de-DE" dirty="0" err="1" smtClean="0"/>
              <a:t>search</a:t>
            </a:r>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25</a:t>
            </a:fld>
            <a:endParaRPr lang="de-D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692696"/>
          </a:xfrm>
        </p:spPr>
        <p:txBody>
          <a:bodyPr>
            <a:normAutofit/>
          </a:bodyPr>
          <a:lstStyle/>
          <a:p>
            <a:r>
              <a:rPr lang="de-DE" sz="3600" dirty="0" smtClean="0"/>
              <a:t>Revieren </a:t>
            </a:r>
            <a:endParaRPr lang="de-DE" sz="3600" dirty="0"/>
          </a:p>
        </p:txBody>
      </p:sp>
      <p:sp>
        <p:nvSpPr>
          <p:cNvPr id="3" name="Inhaltsplatzhalter 2"/>
          <p:cNvSpPr>
            <a:spLocks noGrp="1"/>
          </p:cNvSpPr>
          <p:nvPr>
            <p:ph idx="1"/>
          </p:nvPr>
        </p:nvSpPr>
        <p:spPr>
          <a:xfrm>
            <a:off x="0" y="836712"/>
            <a:ext cx="9144000" cy="5760640"/>
          </a:xfrm>
        </p:spPr>
        <p:txBody>
          <a:bodyPr>
            <a:normAutofit/>
          </a:bodyPr>
          <a:lstStyle/>
          <a:p>
            <a:r>
              <a:rPr lang="de-DE" sz="2400" i="1" dirty="0" smtClean="0">
                <a:solidFill>
                  <a:srgbClr val="FF0000"/>
                </a:solidFill>
              </a:rPr>
              <a:t>Nimmt der Hundeführer seinen Hund im Verlauf des Revierens in die Grundstellung, wird die Übung mit null Punkten bewertet.</a:t>
            </a:r>
            <a:r>
              <a:rPr lang="de-DE" sz="2400" dirty="0" smtClean="0">
                <a:solidFill>
                  <a:srgbClr val="FF0000"/>
                </a:solidFill>
              </a:rPr>
              <a:t> Der Schutzdienst kann fortgesetzt werden, wenn sich der Hund wieder einsetzen lässt, kommt er ein zweites Mal in die Grundstellung zurück, ist der Schutzdienst abzubrechen.</a:t>
            </a:r>
          </a:p>
          <a:p>
            <a:r>
              <a:rPr lang="de-DE" sz="2400" dirty="0" smtClean="0"/>
              <a:t>Hat der Hund den Helfer noch nicht erkannt, hat der Hundeführer zwei weitere Versuche seinen Hund </a:t>
            </a:r>
            <a:r>
              <a:rPr lang="de-DE" sz="2400" i="1" dirty="0" smtClean="0"/>
              <a:t>direkt </a:t>
            </a:r>
            <a:r>
              <a:rPr lang="de-DE" sz="2400" dirty="0" smtClean="0"/>
              <a:t>ins Verbellversteck zu schicken. Gelingt dies nicht, ist die Abteilung abzubrechen.</a:t>
            </a:r>
          </a:p>
          <a:p>
            <a:r>
              <a:rPr lang="en-GB" sz="2400" i="1" dirty="0" smtClean="0">
                <a:solidFill>
                  <a:srgbClr val="FF0000"/>
                </a:solidFill>
              </a:rPr>
              <a:t>If the dog handler (HF) has his dog come into the basic position during the blind search (the dog stops the search and comes to basic position), the exercise is evaluated with zero points</a:t>
            </a:r>
            <a:r>
              <a:rPr lang="en-GB" sz="2400" dirty="0" smtClean="0"/>
              <a:t>. </a:t>
            </a:r>
          </a:p>
          <a:p>
            <a:r>
              <a:rPr lang="en-GB" sz="2400" dirty="0" smtClean="0"/>
              <a:t>The protection can be continued, if the dog can be sent on again, if he comes back to the basic position a second time, protection must be terminated.</a:t>
            </a:r>
            <a:endParaRPr lang="de-DE" sz="2400" dirty="0" smtClean="0"/>
          </a:p>
          <a:p>
            <a:pPr>
              <a:buNone/>
            </a:pPr>
            <a:endParaRPr lang="de-DE" sz="2400" dirty="0" smtClean="0"/>
          </a:p>
          <a:p>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26</a:t>
            </a:fld>
            <a:endParaRPr 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r>
              <a:rPr lang="de-DE" smtClean="0">
                <a:ea typeface="ＭＳ Ｐゴシック" pitchFamily="34" charset="-128"/>
              </a:rPr>
              <a:t>Revieren/Streife</a:t>
            </a:r>
          </a:p>
        </p:txBody>
      </p:sp>
      <p:pic>
        <p:nvPicPr>
          <p:cNvPr id="243715" name="Picture 3" descr="lenken3"/>
          <p:cNvPicPr>
            <a:picLocks noGrp="1" noChangeAspect="1" noChangeArrowheads="1"/>
          </p:cNvPicPr>
          <p:nvPr>
            <p:ph sz="half" idx="1"/>
          </p:nvPr>
        </p:nvPicPr>
        <p:blipFill>
          <a:blip r:embed="rId2" cstate="print"/>
          <a:srcRect/>
          <a:stretch>
            <a:fillRect/>
          </a:stretch>
        </p:blipFill>
        <p:spPr>
          <a:xfrm>
            <a:off x="457200" y="1893888"/>
            <a:ext cx="4038600" cy="3937000"/>
          </a:xfrm>
        </p:spPr>
      </p:pic>
      <p:pic>
        <p:nvPicPr>
          <p:cNvPr id="243716" name="Picture 4" descr="lenken4"/>
          <p:cNvPicPr>
            <a:picLocks noGrp="1" noChangeAspect="1" noChangeArrowheads="1"/>
          </p:cNvPicPr>
          <p:nvPr>
            <p:ph sz="half" idx="2"/>
          </p:nvPr>
        </p:nvPicPr>
        <p:blipFill>
          <a:blip r:embed="rId3" cstate="print"/>
          <a:srcRect/>
          <a:stretch>
            <a:fillRect/>
          </a:stretch>
        </p:blipFill>
        <p:spPr>
          <a:xfrm>
            <a:off x="4648200" y="2484438"/>
            <a:ext cx="4038600" cy="2755900"/>
          </a:xfrm>
        </p:spPr>
      </p:pic>
      <p:sp>
        <p:nvSpPr>
          <p:cNvPr id="5" name="Foliennummernplatzhalter 4"/>
          <p:cNvSpPr>
            <a:spLocks noGrp="1"/>
          </p:cNvSpPr>
          <p:nvPr>
            <p:ph type="sldNum" sz="quarter" idx="12"/>
          </p:nvPr>
        </p:nvSpPr>
        <p:spPr/>
        <p:txBody>
          <a:bodyPr/>
          <a:lstStyle/>
          <a:p>
            <a:fld id="{42060E1C-7F94-48ED-A1E2-7080F3AD8941}" type="slidenum">
              <a:rPr lang="de-DE" smtClean="0"/>
              <a:pPr/>
              <a:t>27</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r>
              <a:rPr lang="de-DE" smtClean="0">
                <a:ea typeface="ＭＳ Ｐゴシック" pitchFamily="34" charset="-128"/>
              </a:rPr>
              <a:t>Lenken und Leiten</a:t>
            </a:r>
          </a:p>
        </p:txBody>
      </p:sp>
      <p:pic>
        <p:nvPicPr>
          <p:cNvPr id="244739" name="Picture 3" descr="lenken5"/>
          <p:cNvPicPr>
            <a:picLocks noGrp="1" noChangeAspect="1" noChangeArrowheads="1"/>
          </p:cNvPicPr>
          <p:nvPr>
            <p:ph sz="half" idx="1"/>
          </p:nvPr>
        </p:nvPicPr>
        <p:blipFill>
          <a:blip r:embed="rId2" cstate="print"/>
          <a:srcRect/>
          <a:stretch>
            <a:fillRect/>
          </a:stretch>
        </p:blipFill>
        <p:spPr>
          <a:xfrm>
            <a:off x="457200" y="1854200"/>
            <a:ext cx="4038600" cy="4017963"/>
          </a:xfrm>
        </p:spPr>
      </p:pic>
      <p:pic>
        <p:nvPicPr>
          <p:cNvPr id="244740" name="Picture 4" descr="lenken 2"/>
          <p:cNvPicPr>
            <a:picLocks noGrp="1" noChangeAspect="1" noChangeArrowheads="1"/>
          </p:cNvPicPr>
          <p:nvPr>
            <p:ph sz="half" idx="2"/>
          </p:nvPr>
        </p:nvPicPr>
        <p:blipFill>
          <a:blip r:embed="rId3" cstate="print"/>
          <a:srcRect/>
          <a:stretch>
            <a:fillRect/>
          </a:stretch>
        </p:blipFill>
        <p:spPr>
          <a:xfrm>
            <a:off x="4648200" y="2543175"/>
            <a:ext cx="4038600" cy="2640013"/>
          </a:xfrm>
        </p:spPr>
      </p:pic>
      <p:sp>
        <p:nvSpPr>
          <p:cNvPr id="5" name="Foliennummernplatzhalter 4"/>
          <p:cNvSpPr>
            <a:spLocks noGrp="1"/>
          </p:cNvSpPr>
          <p:nvPr>
            <p:ph type="sldNum" sz="quarter" idx="12"/>
          </p:nvPr>
        </p:nvSpPr>
        <p:spPr/>
        <p:txBody>
          <a:bodyPr/>
          <a:lstStyle/>
          <a:p>
            <a:fld id="{42060E1C-7F94-48ED-A1E2-7080F3AD8941}" type="slidenum">
              <a:rPr lang="de-DE" smtClean="0"/>
              <a:pPr/>
              <a:t>28</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eaLnBrk="1" hangingPunct="1"/>
            <a:r>
              <a:rPr lang="de-DE" sz="4000" smtClean="0">
                <a:ea typeface="ＭＳ Ｐゴシック" pitchFamily="34" charset="-128"/>
              </a:rPr>
              <a:t>Revieren: schnell, direktes Anlaufen </a:t>
            </a:r>
          </a:p>
        </p:txBody>
      </p:sp>
      <p:pic>
        <p:nvPicPr>
          <p:cNvPr id="245763" name="Picture 3" descr="schnell"/>
          <p:cNvPicPr>
            <a:picLocks noGrp="1" noChangeAspect="1" noChangeArrowheads="1"/>
          </p:cNvPicPr>
          <p:nvPr>
            <p:ph idx="1"/>
          </p:nvPr>
        </p:nvPicPr>
        <p:blipFill>
          <a:blip r:embed="rId2" cstate="print"/>
          <a:srcRect/>
          <a:stretch>
            <a:fillRect/>
          </a:stretch>
        </p:blipFill>
        <p:spPr>
          <a:xfrm>
            <a:off x="1395413" y="1600200"/>
            <a:ext cx="6351587" cy="4525963"/>
          </a:xfrm>
        </p:spPr>
      </p:pic>
      <p:sp>
        <p:nvSpPr>
          <p:cNvPr id="4" name="Foliennummernplatzhalter 3"/>
          <p:cNvSpPr>
            <a:spLocks noGrp="1"/>
          </p:cNvSpPr>
          <p:nvPr>
            <p:ph type="sldNum" sz="quarter" idx="12"/>
          </p:nvPr>
        </p:nvSpPr>
        <p:spPr/>
        <p:txBody>
          <a:bodyPr/>
          <a:lstStyle/>
          <a:p>
            <a:fld id="{42060E1C-7F94-48ED-A1E2-7080F3AD8941}" type="slidenum">
              <a:rPr lang="de-DE" smtClean="0"/>
              <a:pPr/>
              <a:t>29</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2700" y="620688"/>
            <a:ext cx="8839200" cy="5688632"/>
          </a:xfrm>
          <a:prstGeom prst="rect">
            <a:avLst/>
          </a:prstGeom>
          <a:noFill/>
          <a:ln w="9525">
            <a:noFill/>
            <a:miter lim="800000"/>
            <a:headEnd/>
            <a:tailEnd/>
          </a:ln>
        </p:spPr>
        <p:txBody>
          <a:bodyPr lIns="92075" tIns="46038" rIns="92075" bIns="46038"/>
          <a:lstStyle/>
          <a:p>
            <a:pPr marL="742950" lvl="1" indent="-285750">
              <a:lnSpc>
                <a:spcPct val="90000"/>
              </a:lnSpc>
              <a:spcBef>
                <a:spcPct val="20000"/>
              </a:spcBef>
              <a:buFont typeface="Arial" pitchFamily="34" charset="0"/>
              <a:buChar char="•"/>
            </a:pPr>
            <a:r>
              <a:rPr lang="en-US" sz="2800" dirty="0" err="1" smtClean="0"/>
              <a:t>Der</a:t>
            </a:r>
            <a:r>
              <a:rPr lang="en-US" sz="2800" dirty="0" smtClean="0"/>
              <a:t> </a:t>
            </a:r>
            <a:r>
              <a:rPr lang="en-US" sz="2800" dirty="0" err="1" smtClean="0"/>
              <a:t>Helfer</a:t>
            </a:r>
            <a:r>
              <a:rPr lang="en-US" sz="2800" dirty="0" smtClean="0"/>
              <a:t> muss </a:t>
            </a:r>
            <a:r>
              <a:rPr lang="en-US" sz="2800" dirty="0" err="1" smtClean="0"/>
              <a:t>mit</a:t>
            </a:r>
            <a:r>
              <a:rPr lang="en-US" sz="2800" dirty="0" smtClean="0"/>
              <a:t> </a:t>
            </a:r>
            <a:r>
              <a:rPr lang="en-US" sz="2800" dirty="0" err="1" smtClean="0"/>
              <a:t>dem</a:t>
            </a:r>
            <a:r>
              <a:rPr lang="en-US" sz="2800" dirty="0" smtClean="0"/>
              <a:t> </a:t>
            </a:r>
            <a:r>
              <a:rPr lang="en-US" sz="2800" dirty="0" err="1" smtClean="0"/>
              <a:t>Schutzarm</a:t>
            </a:r>
            <a:r>
              <a:rPr lang="en-US" sz="2800" dirty="0" smtClean="0"/>
              <a:t> </a:t>
            </a:r>
            <a:r>
              <a:rPr lang="en-US" sz="2800" dirty="0" err="1" smtClean="0"/>
              <a:t>seinen</a:t>
            </a:r>
            <a:r>
              <a:rPr lang="en-US" sz="2800" dirty="0" smtClean="0"/>
              <a:t> </a:t>
            </a:r>
            <a:r>
              <a:rPr lang="en-US" sz="2800" dirty="0" err="1" smtClean="0"/>
              <a:t>Körper</a:t>
            </a:r>
            <a:r>
              <a:rPr lang="en-US" sz="2800" dirty="0" smtClean="0"/>
              <a:t> </a:t>
            </a:r>
            <a:r>
              <a:rPr lang="en-US" sz="2800" dirty="0" err="1" smtClean="0"/>
              <a:t>decken</a:t>
            </a:r>
            <a:r>
              <a:rPr lang="en-US" sz="2800" dirty="0" smtClean="0"/>
              <a:t>. </a:t>
            </a:r>
            <a:r>
              <a:rPr lang="en-US" sz="2800" dirty="0" err="1" smtClean="0"/>
              <a:t>Fasst</a:t>
            </a:r>
            <a:r>
              <a:rPr lang="en-US" sz="2800" dirty="0" smtClean="0"/>
              <a:t> </a:t>
            </a:r>
            <a:r>
              <a:rPr lang="en-US" sz="2800" dirty="0" err="1" smtClean="0"/>
              <a:t>ein</a:t>
            </a:r>
            <a:r>
              <a:rPr lang="en-US" sz="2800" dirty="0" smtClean="0"/>
              <a:t> </a:t>
            </a:r>
            <a:r>
              <a:rPr lang="en-US" sz="2800" dirty="0" err="1" smtClean="0"/>
              <a:t>Hund</a:t>
            </a:r>
            <a:r>
              <a:rPr lang="en-US" sz="2800" dirty="0" smtClean="0"/>
              <a:t> an </a:t>
            </a:r>
            <a:r>
              <a:rPr lang="en-US" sz="2800" dirty="0" err="1" smtClean="0"/>
              <a:t>anderen</a:t>
            </a:r>
            <a:r>
              <a:rPr lang="en-US" sz="2800" dirty="0" smtClean="0"/>
              <a:t> </a:t>
            </a:r>
            <a:r>
              <a:rPr lang="en-US" sz="2800" dirty="0" err="1" smtClean="0"/>
              <a:t>Körperstellen</a:t>
            </a:r>
            <a:r>
              <a:rPr lang="en-US" sz="2800" dirty="0" smtClean="0"/>
              <a:t> </a:t>
            </a:r>
            <a:r>
              <a:rPr lang="en-US" sz="2800" dirty="0" err="1" smtClean="0"/>
              <a:t>als</a:t>
            </a:r>
            <a:r>
              <a:rPr lang="en-US" sz="2800" dirty="0" smtClean="0"/>
              <a:t> am </a:t>
            </a:r>
            <a:r>
              <a:rPr lang="en-US" sz="2800" dirty="0" err="1" smtClean="0"/>
              <a:t>Schutzarm</a:t>
            </a:r>
            <a:r>
              <a:rPr lang="en-US" sz="2800" dirty="0" smtClean="0"/>
              <a:t>, </a:t>
            </a:r>
            <a:r>
              <a:rPr lang="en-US" sz="2800" dirty="0" err="1" smtClean="0"/>
              <a:t>darf</a:t>
            </a:r>
            <a:r>
              <a:rPr lang="en-US" sz="2800" dirty="0" smtClean="0"/>
              <a:t> </a:t>
            </a:r>
            <a:r>
              <a:rPr lang="en-US" sz="2800" dirty="0" err="1" smtClean="0"/>
              <a:t>der</a:t>
            </a:r>
            <a:r>
              <a:rPr lang="en-US" sz="2800" dirty="0" smtClean="0"/>
              <a:t> </a:t>
            </a:r>
            <a:r>
              <a:rPr lang="en-US" sz="2800" dirty="0" err="1" smtClean="0"/>
              <a:t>Softstock</a:t>
            </a:r>
            <a:r>
              <a:rPr lang="en-US" sz="2800" dirty="0" smtClean="0"/>
              <a:t> </a:t>
            </a:r>
            <a:r>
              <a:rPr lang="en-US" sz="2800" dirty="0" err="1" smtClean="0"/>
              <a:t>nicht</a:t>
            </a:r>
            <a:r>
              <a:rPr lang="en-US" sz="2800" dirty="0" smtClean="0"/>
              <a:t> </a:t>
            </a:r>
            <a:r>
              <a:rPr lang="en-US" sz="2800" dirty="0" err="1" smtClean="0"/>
              <a:t>zur</a:t>
            </a:r>
            <a:r>
              <a:rPr lang="en-US" sz="2800" dirty="0" smtClean="0"/>
              <a:t> </a:t>
            </a:r>
            <a:r>
              <a:rPr lang="en-US" sz="2800" dirty="0" err="1" smtClean="0"/>
              <a:t>Abwehr</a:t>
            </a:r>
            <a:r>
              <a:rPr lang="en-US" sz="2800" dirty="0" smtClean="0"/>
              <a:t> </a:t>
            </a:r>
            <a:r>
              <a:rPr lang="en-US" sz="2800" dirty="0" err="1" smtClean="0"/>
              <a:t>verwendet</a:t>
            </a:r>
            <a:r>
              <a:rPr lang="en-US" sz="2800" dirty="0" smtClean="0"/>
              <a:t> </a:t>
            </a:r>
            <a:r>
              <a:rPr lang="en-US" sz="2800" dirty="0" err="1" smtClean="0"/>
              <a:t>werden</a:t>
            </a:r>
            <a:r>
              <a:rPr lang="en-US" sz="2800" dirty="0" smtClean="0"/>
              <a:t>. In </a:t>
            </a:r>
            <a:r>
              <a:rPr lang="en-US" sz="2800" dirty="0" err="1" smtClean="0"/>
              <a:t>solchen</a:t>
            </a:r>
            <a:r>
              <a:rPr lang="en-US" sz="2800" dirty="0" smtClean="0"/>
              <a:t> </a:t>
            </a:r>
            <a:r>
              <a:rPr lang="en-US" sz="2800" dirty="0" err="1" smtClean="0"/>
              <a:t>Fällen</a:t>
            </a:r>
            <a:r>
              <a:rPr lang="en-US" sz="2800" dirty="0" smtClean="0"/>
              <a:t> </a:t>
            </a:r>
            <a:r>
              <a:rPr lang="en-US" sz="2800" dirty="0" err="1" smtClean="0"/>
              <a:t>kann</a:t>
            </a:r>
            <a:r>
              <a:rPr lang="en-US" sz="2800" dirty="0" smtClean="0"/>
              <a:t> </a:t>
            </a:r>
            <a:r>
              <a:rPr lang="en-US" sz="2800" dirty="0" err="1" smtClean="0"/>
              <a:t>der</a:t>
            </a:r>
            <a:r>
              <a:rPr lang="en-US" sz="2800" dirty="0" smtClean="0"/>
              <a:t> </a:t>
            </a:r>
            <a:r>
              <a:rPr lang="en-US" sz="2800" dirty="0" err="1" smtClean="0"/>
              <a:t>Schutzarm</a:t>
            </a:r>
            <a:r>
              <a:rPr lang="en-US" sz="2800" dirty="0" smtClean="0"/>
              <a:t> </a:t>
            </a:r>
            <a:r>
              <a:rPr lang="en-US" sz="2800" dirty="0" err="1" smtClean="0"/>
              <a:t>angeboten</a:t>
            </a:r>
            <a:r>
              <a:rPr lang="en-US" sz="2800" dirty="0" smtClean="0"/>
              <a:t> </a:t>
            </a:r>
            <a:r>
              <a:rPr lang="en-US" sz="2800" dirty="0" err="1" smtClean="0"/>
              <a:t>werden</a:t>
            </a:r>
            <a:r>
              <a:rPr lang="en-US" sz="2800" dirty="0" smtClean="0"/>
              <a:t>. </a:t>
            </a:r>
          </a:p>
          <a:p>
            <a:pPr marL="742950" lvl="1" indent="-285750">
              <a:lnSpc>
                <a:spcPct val="90000"/>
              </a:lnSpc>
              <a:spcBef>
                <a:spcPct val="20000"/>
              </a:spcBef>
              <a:buClr>
                <a:srgbClr val="FF3300"/>
              </a:buClr>
              <a:buFont typeface="Arial" pitchFamily="34" charset="0"/>
              <a:buChar char="•"/>
            </a:pPr>
            <a:r>
              <a:rPr lang="en-US" sz="2800" dirty="0" smtClean="0"/>
              <a:t>Die Art </a:t>
            </a:r>
            <a:r>
              <a:rPr lang="en-US" sz="2800" dirty="0" err="1" smtClean="0"/>
              <a:t>der</a:t>
            </a:r>
            <a:r>
              <a:rPr lang="en-US" sz="2800" dirty="0" smtClean="0"/>
              <a:t> </a:t>
            </a:r>
            <a:r>
              <a:rPr lang="en-US" sz="2800" dirty="0" err="1" smtClean="0"/>
              <a:t>Entwaffnung</a:t>
            </a:r>
            <a:r>
              <a:rPr lang="en-US" sz="2800" dirty="0" smtClean="0"/>
              <a:t> </a:t>
            </a:r>
            <a:r>
              <a:rPr lang="en-US" sz="2800" dirty="0" err="1" smtClean="0"/>
              <a:t>bleibt</a:t>
            </a:r>
            <a:r>
              <a:rPr lang="en-US" sz="2800" dirty="0" smtClean="0"/>
              <a:t> </a:t>
            </a:r>
            <a:r>
              <a:rPr lang="en-US" sz="2800" dirty="0" err="1" smtClean="0"/>
              <a:t>dem</a:t>
            </a:r>
            <a:r>
              <a:rPr lang="en-US" sz="2800" dirty="0" smtClean="0"/>
              <a:t> HF </a:t>
            </a:r>
            <a:r>
              <a:rPr lang="en-US" sz="2800" dirty="0" err="1" smtClean="0"/>
              <a:t>überlassen</a:t>
            </a:r>
            <a:endParaRPr lang="en-US" sz="2800" dirty="0" smtClean="0"/>
          </a:p>
          <a:p>
            <a:pPr marL="742950" lvl="1" indent="-285750">
              <a:lnSpc>
                <a:spcPct val="90000"/>
              </a:lnSpc>
              <a:spcBef>
                <a:spcPct val="20000"/>
              </a:spcBef>
              <a:buClr>
                <a:srgbClr val="FF3300"/>
              </a:buClr>
              <a:buFont typeface="Arial" pitchFamily="34" charset="0"/>
              <a:buChar char="•"/>
            </a:pPr>
            <a:r>
              <a:rPr lang="en-US" sz="2800" dirty="0" smtClean="0"/>
              <a:t>The helper must keep the sleeve against his body. If the dog grips on another part of </a:t>
            </a:r>
            <a:r>
              <a:rPr lang="en-US" sz="2800" dirty="0" err="1" smtClean="0"/>
              <a:t>thebody</a:t>
            </a:r>
            <a:r>
              <a:rPr lang="en-US" sz="2800" dirty="0" smtClean="0"/>
              <a:t> the soft stick is not allowed to be used as defense. In such cases the sleeve may be offered. </a:t>
            </a:r>
          </a:p>
          <a:p>
            <a:pPr marL="742950" lvl="1" indent="-285750">
              <a:lnSpc>
                <a:spcPct val="90000"/>
              </a:lnSpc>
              <a:spcBef>
                <a:spcPct val="20000"/>
              </a:spcBef>
              <a:buClr>
                <a:srgbClr val="FF3300"/>
              </a:buClr>
            </a:pPr>
            <a:r>
              <a:rPr lang="en-US" sz="2800" dirty="0" smtClean="0"/>
              <a:t>• The manner of disarming the helper is left up to the    handler.</a:t>
            </a:r>
            <a:endParaRPr lang="en-US" sz="2800" dirty="0"/>
          </a:p>
        </p:txBody>
      </p:sp>
      <p:sp>
        <p:nvSpPr>
          <p:cNvPr id="3" name="Foliennummernplatzhalter 2"/>
          <p:cNvSpPr>
            <a:spLocks noGrp="1"/>
          </p:cNvSpPr>
          <p:nvPr>
            <p:ph type="sldNum" sz="quarter" idx="12"/>
          </p:nvPr>
        </p:nvSpPr>
        <p:spPr/>
        <p:txBody>
          <a:bodyPr/>
          <a:lstStyle/>
          <a:p>
            <a:fld id="{42060E1C-7F94-48ED-A1E2-7080F3AD8941}" type="slidenum">
              <a:rPr lang="de-DE" smtClean="0"/>
              <a:pPr/>
              <a:t>3</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3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repeatCount="300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300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repeatCount="300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r>
              <a:rPr lang="de-DE" smtClean="0">
                <a:ea typeface="ＭＳ Ｐゴシック" pitchFamily="34" charset="-128"/>
              </a:rPr>
              <a:t>Aufmerksames Umlaufen</a:t>
            </a:r>
          </a:p>
        </p:txBody>
      </p:sp>
      <p:pic>
        <p:nvPicPr>
          <p:cNvPr id="246787" name="Picture 3" descr="aufmerksam"/>
          <p:cNvPicPr>
            <a:picLocks noGrp="1" noChangeAspect="1" noChangeArrowheads="1"/>
          </p:cNvPicPr>
          <p:nvPr>
            <p:ph idx="1"/>
          </p:nvPr>
        </p:nvPicPr>
        <p:blipFill>
          <a:blip r:embed="rId2" cstate="print"/>
          <a:srcRect/>
          <a:stretch>
            <a:fillRect/>
          </a:stretch>
        </p:blipFill>
        <p:spPr>
          <a:xfrm>
            <a:off x="1401763" y="1600200"/>
            <a:ext cx="6340475" cy="4525963"/>
          </a:xfrm>
        </p:spPr>
      </p:pic>
      <p:sp>
        <p:nvSpPr>
          <p:cNvPr id="4" name="Foliennummernplatzhalter 3"/>
          <p:cNvSpPr>
            <a:spLocks noGrp="1"/>
          </p:cNvSpPr>
          <p:nvPr>
            <p:ph type="sldNum" sz="quarter" idx="12"/>
          </p:nvPr>
        </p:nvSpPr>
        <p:spPr/>
        <p:txBody>
          <a:bodyPr/>
          <a:lstStyle/>
          <a:p>
            <a:fld id="{42060E1C-7F94-48ED-A1E2-7080F3AD8941}" type="slidenum">
              <a:rPr lang="de-DE" smtClean="0"/>
              <a:pPr/>
              <a:t>30</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r>
              <a:rPr lang="de-DE" smtClean="0">
                <a:ea typeface="ＭＳ Ｐゴシック" pitchFamily="34" charset="-128"/>
              </a:rPr>
              <a:t>Enges Umlaufen</a:t>
            </a:r>
          </a:p>
        </p:txBody>
      </p:sp>
      <p:pic>
        <p:nvPicPr>
          <p:cNvPr id="247811" name="Picture 3" descr="eng"/>
          <p:cNvPicPr>
            <a:picLocks noGrp="1" noChangeAspect="1" noChangeArrowheads="1"/>
          </p:cNvPicPr>
          <p:nvPr>
            <p:ph sz="half" idx="1"/>
          </p:nvPr>
        </p:nvPicPr>
        <p:blipFill>
          <a:blip r:embed="rId2" cstate="print"/>
          <a:srcRect/>
          <a:stretch>
            <a:fillRect/>
          </a:stretch>
        </p:blipFill>
        <p:spPr>
          <a:xfrm>
            <a:off x="457200" y="2433638"/>
            <a:ext cx="4038600" cy="2857500"/>
          </a:xfrm>
        </p:spPr>
      </p:pic>
      <p:pic>
        <p:nvPicPr>
          <p:cNvPr id="247812" name="Picture 4" descr="eng1"/>
          <p:cNvPicPr>
            <a:picLocks noGrp="1" noChangeAspect="1" noChangeArrowheads="1"/>
          </p:cNvPicPr>
          <p:nvPr>
            <p:ph sz="half" idx="2"/>
          </p:nvPr>
        </p:nvPicPr>
        <p:blipFill>
          <a:blip r:embed="rId3" cstate="print"/>
          <a:srcRect/>
          <a:stretch>
            <a:fillRect/>
          </a:stretch>
        </p:blipFill>
        <p:spPr>
          <a:xfrm>
            <a:off x="4648200" y="2324100"/>
            <a:ext cx="4038600" cy="3076575"/>
          </a:xfrm>
        </p:spPr>
      </p:pic>
      <p:sp>
        <p:nvSpPr>
          <p:cNvPr id="5" name="Foliennummernplatzhalter 4"/>
          <p:cNvSpPr>
            <a:spLocks noGrp="1"/>
          </p:cNvSpPr>
          <p:nvPr>
            <p:ph type="sldNum" sz="quarter" idx="12"/>
          </p:nvPr>
        </p:nvSpPr>
        <p:spPr/>
        <p:txBody>
          <a:bodyPr/>
          <a:lstStyle/>
          <a:p>
            <a:fld id="{42060E1C-7F94-48ED-A1E2-7080F3AD8941}" type="slidenum">
              <a:rPr lang="de-DE" smtClean="0"/>
              <a:pPr/>
              <a:t>31</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
        <p:nvSpPr>
          <p:cNvPr id="7" name="Rechteck 6"/>
          <p:cNvSpPr/>
          <p:nvPr/>
        </p:nvSpPr>
        <p:spPr>
          <a:xfrm>
            <a:off x="2286000" y="1556792"/>
            <a:ext cx="4572000" cy="369332"/>
          </a:xfrm>
          <a:prstGeom prst="rect">
            <a:avLst/>
          </a:prstGeom>
        </p:spPr>
        <p:txBody>
          <a:bodyPr wrap="square">
            <a:spAutoFit/>
          </a:bodyPr>
          <a:lstStyle/>
          <a:p>
            <a:endParaRPr lang="de-D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p:cNvSpPr>
          <p:nvPr/>
        </p:nvSpPr>
        <p:spPr bwMode="auto">
          <a:xfrm>
            <a:off x="803275" y="5249863"/>
            <a:ext cx="8251825" cy="1073150"/>
          </a:xfrm>
          <a:prstGeom prst="rect">
            <a:avLst/>
          </a:prstGeom>
          <a:solidFill>
            <a:srgbClr val="FF2712"/>
          </a:solidFill>
          <a:ln w="12700">
            <a:noFill/>
            <a:miter lim="800000"/>
            <a:headEnd/>
            <a:tailEnd/>
          </a:ln>
        </p:spPr>
        <p:txBody>
          <a:bodyPr lIns="0" tIns="0" rIns="0" bIns="0" anchor="ctr"/>
          <a:lstStyle/>
          <a:p>
            <a:r>
              <a:rPr lang="en-US" sz="2100" b="1" dirty="0" err="1" smtClean="0">
                <a:latin typeface="Gill Sans" pitchFamily="-84" charset="0"/>
                <a:sym typeface="Gill Sans" pitchFamily="-84" charset="0"/>
              </a:rPr>
              <a:t>Mangelhaft</a:t>
            </a:r>
            <a:r>
              <a:rPr lang="en-US" sz="2100" b="1" dirty="0" smtClean="0">
                <a:latin typeface="Gill Sans" pitchFamily="-84" charset="0"/>
                <a:sym typeface="Gill Sans" pitchFamily="-84" charset="0"/>
              </a:rPr>
              <a:t>: </a:t>
            </a:r>
            <a:r>
              <a:rPr lang="en-US" sz="2100" b="1" dirty="0" err="1" smtClean="0">
                <a:latin typeface="Gill Sans" pitchFamily="-84" charset="0"/>
                <a:sym typeface="Gill Sans" pitchFamily="-84" charset="0"/>
              </a:rPr>
              <a:t>erhebliche</a:t>
            </a:r>
            <a:r>
              <a:rPr lang="en-US" sz="2100" b="1" dirty="0" smtClean="0">
                <a:latin typeface="Gill Sans" pitchFamily="-84" charset="0"/>
                <a:sym typeface="Gill Sans" pitchFamily="-84" charset="0"/>
              </a:rPr>
              <a:t> </a:t>
            </a:r>
            <a:r>
              <a:rPr lang="en-US" sz="2100" b="1" dirty="0" err="1" smtClean="0">
                <a:latin typeface="Gill Sans" pitchFamily="-84" charset="0"/>
                <a:sym typeface="Gill Sans" pitchFamily="-84" charset="0"/>
              </a:rPr>
              <a:t>Mängel</a:t>
            </a:r>
            <a:r>
              <a:rPr lang="en-US" sz="2100" b="1" dirty="0" smtClean="0">
                <a:latin typeface="Gill Sans" pitchFamily="-84" charset="0"/>
                <a:sym typeface="Gill Sans" pitchFamily="-84" charset="0"/>
              </a:rPr>
              <a:t>                                                0-69</a:t>
            </a:r>
            <a:r>
              <a:rPr lang="en-US" sz="2100" b="1" dirty="0">
                <a:latin typeface="Gill Sans" pitchFamily="-84" charset="0"/>
                <a:sym typeface="Gill Sans" pitchFamily="-84" charset="0"/>
              </a:rPr>
              <a:t>%</a:t>
            </a:r>
          </a:p>
        </p:txBody>
      </p:sp>
      <p:sp>
        <p:nvSpPr>
          <p:cNvPr id="35842" name="Rectangle 2"/>
          <p:cNvSpPr>
            <a:spLocks/>
          </p:cNvSpPr>
          <p:nvPr/>
        </p:nvSpPr>
        <p:spPr bwMode="auto">
          <a:xfrm>
            <a:off x="1116013" y="4010025"/>
            <a:ext cx="7616825" cy="1071563"/>
          </a:xfrm>
          <a:prstGeom prst="rect">
            <a:avLst/>
          </a:prstGeom>
          <a:solidFill>
            <a:srgbClr val="FD9A00"/>
          </a:solidFill>
          <a:ln w="12700">
            <a:noFill/>
            <a:miter lim="800000"/>
            <a:headEnd/>
            <a:tailEnd/>
          </a:ln>
        </p:spPr>
        <p:txBody>
          <a:bodyPr lIns="0" tIns="0" rIns="0" bIns="0" anchor="ctr"/>
          <a:lstStyle/>
          <a:p>
            <a:r>
              <a:rPr lang="en-US" sz="2100" b="1" dirty="0" err="1" smtClean="0">
                <a:latin typeface="Gill Sans" pitchFamily="-84" charset="0"/>
                <a:sym typeface="Gill Sans" pitchFamily="-84" charset="0"/>
              </a:rPr>
              <a:t>Befriedigend</a:t>
            </a:r>
            <a:r>
              <a:rPr lang="en-US" sz="2100" b="1" dirty="0" smtClean="0">
                <a:latin typeface="Gill Sans" pitchFamily="-84" charset="0"/>
                <a:sym typeface="Gill Sans" pitchFamily="-84" charset="0"/>
              </a:rPr>
              <a:t>: </a:t>
            </a:r>
          </a:p>
          <a:p>
            <a:r>
              <a:rPr lang="en-US" sz="2100" b="1" dirty="0" smtClean="0">
                <a:latin typeface="Gill Sans" pitchFamily="-84" charset="0"/>
                <a:sym typeface="Gill Sans" pitchFamily="-84" charset="0"/>
              </a:rPr>
              <a:t>   </a:t>
            </a:r>
            <a:r>
              <a:rPr lang="en-US" sz="2100" b="1" dirty="0" err="1" smtClean="0">
                <a:latin typeface="Gill Sans" pitchFamily="-84" charset="0"/>
                <a:sym typeface="Gill Sans" pitchFamily="-84" charset="0"/>
              </a:rPr>
              <a:t>Deutliche</a:t>
            </a:r>
            <a:r>
              <a:rPr lang="en-US" sz="2100" b="1" dirty="0" smtClean="0">
                <a:latin typeface="Gill Sans" pitchFamily="-84" charset="0"/>
                <a:sym typeface="Gill Sans" pitchFamily="-84" charset="0"/>
              </a:rPr>
              <a:t> </a:t>
            </a:r>
            <a:r>
              <a:rPr lang="en-US" sz="2100" b="1" dirty="0" err="1" smtClean="0">
                <a:latin typeface="Gill Sans" pitchFamily="-84" charset="0"/>
                <a:sym typeface="Gill Sans" pitchFamily="-84" charset="0"/>
              </a:rPr>
              <a:t>Einschränkung</a:t>
            </a:r>
            <a:r>
              <a:rPr lang="en-US" sz="2100" b="1" dirty="0" smtClean="0">
                <a:latin typeface="Gill Sans" pitchFamily="-84" charset="0"/>
                <a:sym typeface="Gill Sans" pitchFamily="-84" charset="0"/>
              </a:rPr>
              <a:t> </a:t>
            </a:r>
            <a:r>
              <a:rPr lang="en-US" sz="2100" b="1" dirty="0">
                <a:latin typeface="Gill Sans" pitchFamily="-84" charset="0"/>
                <a:sym typeface="Gill Sans" pitchFamily="-84" charset="0"/>
              </a:rPr>
              <a:t>in </a:t>
            </a:r>
            <a:r>
              <a:rPr lang="en-US" sz="2100" b="1" dirty="0" err="1">
                <a:latin typeface="Gill Sans" pitchFamily="-84" charset="0"/>
                <a:sym typeface="Gill Sans" pitchFamily="-84" charset="0"/>
              </a:rPr>
              <a:t>der</a:t>
            </a:r>
            <a:r>
              <a:rPr lang="en-US" sz="2100" b="1" dirty="0">
                <a:latin typeface="Gill Sans" pitchFamily="-84" charset="0"/>
                <a:sym typeface="Gill Sans" pitchFamily="-84" charset="0"/>
              </a:rPr>
              <a:t> </a:t>
            </a:r>
            <a:r>
              <a:rPr lang="en-US" sz="2100" b="1" dirty="0" err="1">
                <a:latin typeface="Gill Sans" pitchFamily="-84" charset="0"/>
                <a:sym typeface="Gill Sans" pitchFamily="-84" charset="0"/>
              </a:rPr>
              <a:t>Ausführung</a:t>
            </a:r>
            <a:r>
              <a:rPr lang="en-US" sz="2100" b="1" dirty="0">
                <a:latin typeface="Gill Sans" pitchFamily="-84" charset="0"/>
                <a:sym typeface="Gill Sans" pitchFamily="-84" charset="0"/>
              </a:rPr>
              <a:t>   </a:t>
            </a:r>
            <a:r>
              <a:rPr lang="en-US" sz="2100" b="1" dirty="0" smtClean="0">
                <a:latin typeface="Gill Sans" pitchFamily="-84" charset="0"/>
                <a:sym typeface="Gill Sans" pitchFamily="-84" charset="0"/>
              </a:rPr>
              <a:t>         70-79</a:t>
            </a:r>
            <a:r>
              <a:rPr lang="en-US" sz="2100" b="1" dirty="0">
                <a:latin typeface="Gill Sans" pitchFamily="-84" charset="0"/>
                <a:sym typeface="Gill Sans" pitchFamily="-84" charset="0"/>
              </a:rPr>
              <a:t>%</a:t>
            </a:r>
          </a:p>
        </p:txBody>
      </p:sp>
      <p:sp>
        <p:nvSpPr>
          <p:cNvPr id="35843" name="Rectangle 3"/>
          <p:cNvSpPr>
            <a:spLocks/>
          </p:cNvSpPr>
          <p:nvPr/>
        </p:nvSpPr>
        <p:spPr bwMode="auto">
          <a:xfrm>
            <a:off x="1490663" y="2751138"/>
            <a:ext cx="6969769" cy="1071562"/>
          </a:xfrm>
          <a:prstGeom prst="rect">
            <a:avLst/>
          </a:prstGeom>
          <a:solidFill>
            <a:srgbClr val="F3EB00"/>
          </a:solidFill>
          <a:ln w="12700">
            <a:noFill/>
            <a:miter lim="800000"/>
            <a:headEnd/>
            <a:tailEnd/>
          </a:ln>
        </p:spPr>
        <p:txBody>
          <a:bodyPr lIns="0" tIns="0" rIns="0" bIns="0" anchor="ctr"/>
          <a:lstStyle/>
          <a:p>
            <a:r>
              <a:rPr lang="en-US" sz="2100" b="1" dirty="0" smtClean="0">
                <a:latin typeface="Gill Sans" pitchFamily="-84" charset="0"/>
                <a:sym typeface="Gill Sans" pitchFamily="-84" charset="0"/>
              </a:rPr>
              <a:t>Gut:           </a:t>
            </a:r>
            <a:r>
              <a:rPr lang="en-US" sz="2100" b="1" dirty="0" err="1" smtClean="0">
                <a:latin typeface="Gill Sans" pitchFamily="-84" charset="0"/>
                <a:sym typeface="Gill Sans" pitchFamily="-84" charset="0"/>
              </a:rPr>
              <a:t>Einschränkung</a:t>
            </a:r>
            <a:r>
              <a:rPr lang="en-US" sz="2100" b="1" dirty="0" smtClean="0">
                <a:latin typeface="Gill Sans" pitchFamily="-84" charset="0"/>
                <a:sym typeface="Gill Sans" pitchFamily="-84" charset="0"/>
              </a:rPr>
              <a:t> </a:t>
            </a:r>
            <a:r>
              <a:rPr lang="en-US" sz="2100" b="1" dirty="0">
                <a:latin typeface="Gill Sans" pitchFamily="-84" charset="0"/>
                <a:sym typeface="Gill Sans" pitchFamily="-84" charset="0"/>
              </a:rPr>
              <a:t>in </a:t>
            </a:r>
            <a:r>
              <a:rPr lang="en-US" sz="2100" b="1" dirty="0" err="1">
                <a:latin typeface="Gill Sans" pitchFamily="-84" charset="0"/>
                <a:sym typeface="Gill Sans" pitchFamily="-84" charset="0"/>
              </a:rPr>
              <a:t>der</a:t>
            </a:r>
            <a:r>
              <a:rPr lang="en-US" sz="2100" b="1" dirty="0">
                <a:latin typeface="Gill Sans" pitchFamily="-84" charset="0"/>
                <a:sym typeface="Gill Sans" pitchFamily="-84" charset="0"/>
              </a:rPr>
              <a:t> </a:t>
            </a:r>
            <a:r>
              <a:rPr lang="en-US" sz="2100" b="1" dirty="0" err="1">
                <a:latin typeface="Gill Sans" pitchFamily="-84" charset="0"/>
                <a:sym typeface="Gill Sans" pitchFamily="-84" charset="0"/>
              </a:rPr>
              <a:t>Ausführung</a:t>
            </a:r>
            <a:r>
              <a:rPr lang="en-US" sz="2100" b="1" dirty="0">
                <a:latin typeface="Gill Sans" pitchFamily="-84" charset="0"/>
                <a:sym typeface="Gill Sans" pitchFamily="-84" charset="0"/>
              </a:rPr>
              <a:t> </a:t>
            </a:r>
            <a:r>
              <a:rPr lang="en-US" sz="2100" b="1" dirty="0" smtClean="0">
                <a:latin typeface="Gill Sans" pitchFamily="-84" charset="0"/>
                <a:sym typeface="Gill Sans" pitchFamily="-84" charset="0"/>
              </a:rPr>
              <a:t>    80-89</a:t>
            </a:r>
            <a:r>
              <a:rPr lang="en-US" sz="2100" b="1" dirty="0">
                <a:latin typeface="Gill Sans" pitchFamily="-84" charset="0"/>
                <a:sym typeface="Gill Sans" pitchFamily="-84" charset="0"/>
              </a:rPr>
              <a:t>%</a:t>
            </a:r>
          </a:p>
        </p:txBody>
      </p:sp>
      <p:sp>
        <p:nvSpPr>
          <p:cNvPr id="35844" name="Rectangle 4"/>
          <p:cNvSpPr>
            <a:spLocks/>
          </p:cNvSpPr>
          <p:nvPr/>
        </p:nvSpPr>
        <p:spPr bwMode="auto">
          <a:xfrm>
            <a:off x="1946275" y="1509713"/>
            <a:ext cx="5956300" cy="1071562"/>
          </a:xfrm>
          <a:prstGeom prst="rect">
            <a:avLst/>
          </a:prstGeom>
          <a:solidFill>
            <a:srgbClr val="0044FE"/>
          </a:solidFill>
          <a:ln w="12700">
            <a:noFill/>
            <a:miter lim="800000"/>
            <a:headEnd/>
            <a:tailEnd/>
          </a:ln>
        </p:spPr>
        <p:txBody>
          <a:bodyPr lIns="0" tIns="0" rIns="0" bIns="0" anchor="ctr"/>
          <a:lstStyle/>
          <a:p>
            <a:r>
              <a:rPr lang="en-US" sz="2100" b="1" dirty="0" err="1">
                <a:latin typeface="Gill Sans" pitchFamily="-84" charset="0"/>
                <a:sym typeface="Gill Sans" pitchFamily="-84" charset="0"/>
              </a:rPr>
              <a:t>Sehr</a:t>
            </a:r>
            <a:r>
              <a:rPr lang="en-US" sz="2100" b="1" dirty="0">
                <a:latin typeface="Gill Sans" pitchFamily="-84" charset="0"/>
                <a:sym typeface="Gill Sans" pitchFamily="-84" charset="0"/>
              </a:rPr>
              <a:t> </a:t>
            </a:r>
            <a:r>
              <a:rPr lang="en-US" sz="2100" b="1" dirty="0" smtClean="0">
                <a:latin typeface="Gill Sans" pitchFamily="-84" charset="0"/>
                <a:sym typeface="Gill Sans" pitchFamily="-84" charset="0"/>
              </a:rPr>
              <a:t>Gut: </a:t>
            </a:r>
            <a:r>
              <a:rPr lang="en-US" sz="2100" b="1" dirty="0" err="1">
                <a:latin typeface="Gill Sans" pitchFamily="-84" charset="0"/>
                <a:sym typeface="Gill Sans" pitchFamily="-84" charset="0"/>
              </a:rPr>
              <a:t>akzeptabler</a:t>
            </a:r>
            <a:r>
              <a:rPr lang="en-US" sz="2100" b="1" dirty="0">
                <a:latin typeface="Gill Sans" pitchFamily="-84" charset="0"/>
                <a:sym typeface="Gill Sans" pitchFamily="-84" charset="0"/>
              </a:rPr>
              <a:t> </a:t>
            </a:r>
            <a:r>
              <a:rPr lang="en-US" sz="2100" b="1" dirty="0" err="1" smtClean="0">
                <a:latin typeface="Gill Sans" pitchFamily="-84" charset="0"/>
                <a:sym typeface="Gill Sans" pitchFamily="-84" charset="0"/>
              </a:rPr>
              <a:t>Bereich</a:t>
            </a:r>
            <a:r>
              <a:rPr lang="en-US" sz="2100" b="1" dirty="0" smtClean="0">
                <a:latin typeface="Gill Sans" pitchFamily="-84" charset="0"/>
                <a:sym typeface="Gill Sans" pitchFamily="-84" charset="0"/>
              </a:rPr>
              <a:t>, </a:t>
            </a:r>
            <a:r>
              <a:rPr lang="en-US" sz="2100" b="1" dirty="0" err="1" smtClean="0">
                <a:latin typeface="Gill Sans" pitchFamily="-84" charset="0"/>
                <a:sym typeface="Gill Sans" pitchFamily="-84" charset="0"/>
              </a:rPr>
              <a:t>leichte</a:t>
            </a:r>
            <a:r>
              <a:rPr lang="en-US" sz="2100" b="1" dirty="0" smtClean="0">
                <a:latin typeface="Gill Sans" pitchFamily="-84" charset="0"/>
                <a:sym typeface="Gill Sans" pitchFamily="-84" charset="0"/>
              </a:rPr>
              <a:t> </a:t>
            </a:r>
            <a:r>
              <a:rPr lang="en-US" sz="2100" b="1" dirty="0" err="1" smtClean="0">
                <a:latin typeface="Gill Sans" pitchFamily="-84" charset="0"/>
                <a:sym typeface="Gill Sans" pitchFamily="-84" charset="0"/>
              </a:rPr>
              <a:t>Abstriche</a:t>
            </a:r>
            <a:r>
              <a:rPr lang="en-US" sz="2100" b="1" dirty="0" smtClean="0">
                <a:latin typeface="Gill Sans" pitchFamily="-84" charset="0"/>
                <a:sym typeface="Gill Sans" pitchFamily="-84" charset="0"/>
              </a:rPr>
              <a:t>                                                  90-95%</a:t>
            </a:r>
            <a:endParaRPr lang="en-US" sz="2100" b="1" dirty="0">
              <a:latin typeface="Gill Sans" pitchFamily="-84" charset="0"/>
              <a:sym typeface="Gill Sans" pitchFamily="-84" charset="0"/>
            </a:endParaRPr>
          </a:p>
        </p:txBody>
      </p:sp>
      <p:sp>
        <p:nvSpPr>
          <p:cNvPr id="35845" name="Rectangle 5"/>
          <p:cNvSpPr>
            <a:spLocks/>
          </p:cNvSpPr>
          <p:nvPr/>
        </p:nvSpPr>
        <p:spPr bwMode="auto">
          <a:xfrm>
            <a:off x="2401888" y="295275"/>
            <a:ext cx="5045075" cy="1071563"/>
          </a:xfrm>
          <a:prstGeom prst="rect">
            <a:avLst/>
          </a:prstGeom>
          <a:solidFill>
            <a:srgbClr val="558E28"/>
          </a:solidFill>
          <a:ln w="12700">
            <a:noFill/>
            <a:miter lim="800000"/>
            <a:headEnd/>
            <a:tailEnd/>
          </a:ln>
        </p:spPr>
        <p:txBody>
          <a:bodyPr lIns="0" tIns="0" rIns="0" bIns="0" anchor="ctr"/>
          <a:lstStyle/>
          <a:p>
            <a:r>
              <a:rPr lang="en-US" sz="2100" b="1" dirty="0" err="1" smtClean="0">
                <a:latin typeface="Gill Sans" pitchFamily="-84" charset="0"/>
                <a:sym typeface="Gill Sans" pitchFamily="-84" charset="0"/>
              </a:rPr>
              <a:t>Vorzüglich</a:t>
            </a:r>
            <a:r>
              <a:rPr lang="en-US" sz="2100" b="1" dirty="0" smtClean="0">
                <a:latin typeface="Gill Sans" pitchFamily="-84" charset="0"/>
                <a:sym typeface="Gill Sans" pitchFamily="-84" charset="0"/>
              </a:rPr>
              <a:t>: </a:t>
            </a:r>
            <a:r>
              <a:rPr lang="en-US" sz="2100" b="1" dirty="0" err="1">
                <a:latin typeface="Gill Sans" pitchFamily="-84" charset="0"/>
                <a:sym typeface="Gill Sans" pitchFamily="-84" charset="0"/>
              </a:rPr>
              <a:t>geforderter</a:t>
            </a:r>
            <a:r>
              <a:rPr lang="en-US" sz="2100" b="1" dirty="0">
                <a:latin typeface="Gill Sans" pitchFamily="-84" charset="0"/>
                <a:sym typeface="Gill Sans" pitchFamily="-84" charset="0"/>
              </a:rPr>
              <a:t> </a:t>
            </a:r>
            <a:r>
              <a:rPr lang="en-US" sz="2100" b="1" dirty="0" err="1">
                <a:latin typeface="Gill Sans" pitchFamily="-84" charset="0"/>
                <a:sym typeface="Gill Sans" pitchFamily="-84" charset="0"/>
              </a:rPr>
              <a:t>Bereich</a:t>
            </a:r>
            <a:r>
              <a:rPr lang="en-US" sz="2100" b="1" dirty="0">
                <a:latin typeface="Gill Sans" pitchFamily="-84" charset="0"/>
                <a:sym typeface="Gill Sans" pitchFamily="-84" charset="0"/>
              </a:rPr>
              <a:t> 96-100</a:t>
            </a:r>
            <a:r>
              <a:rPr lang="en-US" sz="2100" b="1" dirty="0" smtClean="0">
                <a:latin typeface="Gill Sans" pitchFamily="-84" charset="0"/>
                <a:sym typeface="Gill Sans" pitchFamily="-84" charset="0"/>
              </a:rPr>
              <a:t>%  </a:t>
            </a:r>
            <a:endParaRPr lang="en-US" sz="2100" b="1" dirty="0">
              <a:latin typeface="Gill Sans" pitchFamily="-84" charset="0"/>
              <a:sym typeface="Gill Sans" pitchFamily="-84" charset="0"/>
            </a:endParaRPr>
          </a:p>
        </p:txBody>
      </p:sp>
      <p:grpSp>
        <p:nvGrpSpPr>
          <p:cNvPr id="2" name="Group 6"/>
          <p:cNvGrpSpPr>
            <a:grpSpLocks/>
          </p:cNvGrpSpPr>
          <p:nvPr/>
        </p:nvGrpSpPr>
        <p:grpSpPr bwMode="auto">
          <a:xfrm>
            <a:off x="1247775" y="512763"/>
            <a:ext cx="822325" cy="849312"/>
            <a:chOff x="0" y="0"/>
            <a:chExt cx="736" cy="760"/>
          </a:xfrm>
        </p:grpSpPr>
        <p:sp>
          <p:nvSpPr>
            <p:cNvPr id="189460" name="Rectangle 7"/>
            <p:cNvSpPr>
              <a:spLocks/>
            </p:cNvSpPr>
            <p:nvPr/>
          </p:nvSpPr>
          <p:spPr bwMode="auto">
            <a:xfrm>
              <a:off x="128" y="128"/>
              <a:ext cx="336" cy="345"/>
            </a:xfrm>
            <a:prstGeom prst="rect">
              <a:avLst/>
            </a:prstGeom>
            <a:solidFill>
              <a:srgbClr val="3F691E"/>
            </a:solidFill>
            <a:ln w="12700">
              <a:noFill/>
              <a:miter lim="800000"/>
              <a:headEnd/>
              <a:tailEnd/>
            </a:ln>
          </p:spPr>
          <p:txBody>
            <a:bodyPr wrap="none" lIns="0" tIns="0" rIns="0" bIns="0" anchor="ctr">
              <a:spAutoFit/>
            </a:bodyPr>
            <a:lstStyle/>
            <a:p>
              <a:r>
                <a:rPr lang="en-US" sz="2500" b="1">
                  <a:latin typeface="Gill Sans" pitchFamily="-84" charset="0"/>
                  <a:sym typeface="Gill Sans" pitchFamily="-84" charset="0"/>
                </a:rPr>
                <a:t>++</a:t>
              </a:r>
            </a:p>
          </p:txBody>
        </p:sp>
        <p:pic>
          <p:nvPicPr>
            <p:cNvPr id="189461" name="Picture 8"/>
            <p:cNvPicPr>
              <a:picLocks noChangeArrowheads="1"/>
            </p:cNvPicPr>
            <p:nvPr/>
          </p:nvPicPr>
          <p:blipFill>
            <a:blip r:embed="rId2" cstate="print"/>
            <a:srcRect/>
            <a:stretch>
              <a:fillRect/>
            </a:stretch>
          </p:blipFill>
          <p:spPr bwMode="auto">
            <a:xfrm>
              <a:off x="0" y="0"/>
              <a:ext cx="736" cy="760"/>
            </a:xfrm>
            <a:prstGeom prst="rect">
              <a:avLst/>
            </a:prstGeom>
            <a:noFill/>
            <a:ln w="12700">
              <a:noFill/>
              <a:miter lim="800000"/>
              <a:headEnd/>
              <a:tailEnd/>
            </a:ln>
          </p:spPr>
        </p:pic>
      </p:grpSp>
      <p:grpSp>
        <p:nvGrpSpPr>
          <p:cNvPr id="3" name="Group 9"/>
          <p:cNvGrpSpPr>
            <a:grpSpLocks/>
          </p:cNvGrpSpPr>
          <p:nvPr/>
        </p:nvGrpSpPr>
        <p:grpSpPr bwMode="auto">
          <a:xfrm>
            <a:off x="1062038" y="1633538"/>
            <a:ext cx="608012" cy="849312"/>
            <a:chOff x="0" y="0"/>
            <a:chExt cx="544" cy="760"/>
          </a:xfrm>
        </p:grpSpPr>
        <p:sp>
          <p:nvSpPr>
            <p:cNvPr id="189458" name="Rectangle 10"/>
            <p:cNvSpPr>
              <a:spLocks/>
            </p:cNvSpPr>
            <p:nvPr/>
          </p:nvSpPr>
          <p:spPr bwMode="auto">
            <a:xfrm>
              <a:off x="128" y="128"/>
              <a:ext cx="168" cy="345"/>
            </a:xfrm>
            <a:prstGeom prst="rect">
              <a:avLst/>
            </a:prstGeom>
            <a:solidFill>
              <a:srgbClr val="0044FE"/>
            </a:solidFill>
            <a:ln w="12700">
              <a:noFill/>
              <a:miter lim="800000"/>
              <a:headEnd/>
              <a:tailEnd/>
            </a:ln>
          </p:spPr>
          <p:txBody>
            <a:bodyPr wrap="none" lIns="0" tIns="0" rIns="0" bIns="0" anchor="ctr">
              <a:spAutoFit/>
            </a:bodyPr>
            <a:lstStyle/>
            <a:p>
              <a:r>
                <a:rPr lang="en-US" sz="2500" b="1">
                  <a:latin typeface="Gill Sans" pitchFamily="-84" charset="0"/>
                  <a:sym typeface="Gill Sans" pitchFamily="-84" charset="0"/>
                </a:rPr>
                <a:t>+</a:t>
              </a:r>
            </a:p>
          </p:txBody>
        </p:sp>
        <p:pic>
          <p:nvPicPr>
            <p:cNvPr id="189459" name="Picture 11"/>
            <p:cNvPicPr>
              <a:picLocks noChangeArrowheads="1"/>
            </p:cNvPicPr>
            <p:nvPr/>
          </p:nvPicPr>
          <p:blipFill>
            <a:blip r:embed="rId3" cstate="print"/>
            <a:srcRect/>
            <a:stretch>
              <a:fillRect/>
            </a:stretch>
          </p:blipFill>
          <p:spPr bwMode="auto">
            <a:xfrm>
              <a:off x="0" y="0"/>
              <a:ext cx="544" cy="760"/>
            </a:xfrm>
            <a:prstGeom prst="rect">
              <a:avLst/>
            </a:prstGeom>
            <a:noFill/>
            <a:ln w="12700">
              <a:noFill/>
              <a:miter lim="800000"/>
              <a:headEnd/>
              <a:tailEnd/>
            </a:ln>
          </p:spPr>
        </p:pic>
      </p:grpSp>
      <p:grpSp>
        <p:nvGrpSpPr>
          <p:cNvPr id="4" name="Group 12"/>
          <p:cNvGrpSpPr>
            <a:grpSpLocks/>
          </p:cNvGrpSpPr>
          <p:nvPr/>
        </p:nvGrpSpPr>
        <p:grpSpPr bwMode="auto">
          <a:xfrm>
            <a:off x="608013" y="2884488"/>
            <a:ext cx="758825" cy="847725"/>
            <a:chOff x="0" y="0"/>
            <a:chExt cx="680" cy="760"/>
          </a:xfrm>
        </p:grpSpPr>
        <p:sp>
          <p:nvSpPr>
            <p:cNvPr id="189456" name="Rectangle 13"/>
            <p:cNvSpPr>
              <a:spLocks/>
            </p:cNvSpPr>
            <p:nvPr/>
          </p:nvSpPr>
          <p:spPr bwMode="auto">
            <a:xfrm>
              <a:off x="128" y="128"/>
              <a:ext cx="264" cy="345"/>
            </a:xfrm>
            <a:prstGeom prst="rect">
              <a:avLst/>
            </a:prstGeom>
            <a:solidFill>
              <a:srgbClr val="F3EB00"/>
            </a:solidFill>
            <a:ln w="12700">
              <a:noFill/>
              <a:miter lim="800000"/>
              <a:headEnd/>
              <a:tailEnd/>
            </a:ln>
          </p:spPr>
          <p:txBody>
            <a:bodyPr wrap="none" lIns="0" tIns="0" rIns="0" bIns="0" anchor="ctr">
              <a:spAutoFit/>
            </a:bodyPr>
            <a:lstStyle/>
            <a:p>
              <a:r>
                <a:rPr lang="en-US" sz="2500" b="1">
                  <a:latin typeface="Gill Sans" pitchFamily="-84" charset="0"/>
                  <a:sym typeface="Gill Sans" pitchFamily="-84" charset="0"/>
                </a:rPr>
                <a:t>+-</a:t>
              </a:r>
            </a:p>
          </p:txBody>
        </p:sp>
        <p:pic>
          <p:nvPicPr>
            <p:cNvPr id="189457" name="Picture 14"/>
            <p:cNvPicPr>
              <a:picLocks noChangeArrowheads="1"/>
            </p:cNvPicPr>
            <p:nvPr/>
          </p:nvPicPr>
          <p:blipFill>
            <a:blip r:embed="rId4" cstate="print"/>
            <a:srcRect/>
            <a:stretch>
              <a:fillRect/>
            </a:stretch>
          </p:blipFill>
          <p:spPr bwMode="auto">
            <a:xfrm>
              <a:off x="0" y="0"/>
              <a:ext cx="680" cy="760"/>
            </a:xfrm>
            <a:prstGeom prst="rect">
              <a:avLst/>
            </a:prstGeom>
            <a:noFill/>
            <a:ln w="12700">
              <a:noFill/>
              <a:miter lim="800000"/>
              <a:headEnd/>
              <a:tailEnd/>
            </a:ln>
          </p:spPr>
        </p:pic>
      </p:grpSp>
      <p:grpSp>
        <p:nvGrpSpPr>
          <p:cNvPr id="5" name="Group 15"/>
          <p:cNvGrpSpPr>
            <a:grpSpLocks/>
          </p:cNvGrpSpPr>
          <p:nvPr/>
        </p:nvGrpSpPr>
        <p:grpSpPr bwMode="auto">
          <a:xfrm>
            <a:off x="357188" y="4143375"/>
            <a:ext cx="544512" cy="847725"/>
            <a:chOff x="0" y="0"/>
            <a:chExt cx="488" cy="760"/>
          </a:xfrm>
        </p:grpSpPr>
        <p:sp>
          <p:nvSpPr>
            <p:cNvPr id="189454" name="Rectangle 16"/>
            <p:cNvSpPr>
              <a:spLocks/>
            </p:cNvSpPr>
            <p:nvPr/>
          </p:nvSpPr>
          <p:spPr bwMode="auto">
            <a:xfrm>
              <a:off x="128" y="128"/>
              <a:ext cx="96" cy="345"/>
            </a:xfrm>
            <a:prstGeom prst="rect">
              <a:avLst/>
            </a:prstGeom>
            <a:solidFill>
              <a:srgbClr val="FD9A00"/>
            </a:solidFill>
            <a:ln w="12700">
              <a:noFill/>
              <a:miter lim="800000"/>
              <a:headEnd/>
              <a:tailEnd/>
            </a:ln>
          </p:spPr>
          <p:txBody>
            <a:bodyPr wrap="none" lIns="0" tIns="0" rIns="0" bIns="0" anchor="ctr">
              <a:spAutoFit/>
            </a:bodyPr>
            <a:lstStyle/>
            <a:p>
              <a:r>
                <a:rPr lang="en-US" sz="2500" b="1">
                  <a:latin typeface="Gill Sans" pitchFamily="-84" charset="0"/>
                  <a:sym typeface="Gill Sans" pitchFamily="-84" charset="0"/>
                </a:rPr>
                <a:t>-</a:t>
              </a:r>
            </a:p>
          </p:txBody>
        </p:sp>
        <p:pic>
          <p:nvPicPr>
            <p:cNvPr id="189455" name="Picture 17"/>
            <p:cNvPicPr>
              <a:picLocks noChangeArrowheads="1"/>
            </p:cNvPicPr>
            <p:nvPr/>
          </p:nvPicPr>
          <p:blipFill>
            <a:blip r:embed="rId5" cstate="print"/>
            <a:srcRect/>
            <a:stretch>
              <a:fillRect/>
            </a:stretch>
          </p:blipFill>
          <p:spPr bwMode="auto">
            <a:xfrm>
              <a:off x="0" y="0"/>
              <a:ext cx="488" cy="760"/>
            </a:xfrm>
            <a:prstGeom prst="rect">
              <a:avLst/>
            </a:prstGeom>
            <a:noFill/>
            <a:ln w="12700">
              <a:noFill/>
              <a:miter lim="800000"/>
              <a:headEnd/>
              <a:tailEnd/>
            </a:ln>
          </p:spPr>
        </p:pic>
      </p:grpSp>
      <p:grpSp>
        <p:nvGrpSpPr>
          <p:cNvPr id="6" name="Group 18"/>
          <p:cNvGrpSpPr>
            <a:grpSpLocks/>
          </p:cNvGrpSpPr>
          <p:nvPr/>
        </p:nvGrpSpPr>
        <p:grpSpPr bwMode="auto">
          <a:xfrm>
            <a:off x="14288" y="5473700"/>
            <a:ext cx="706437" cy="849313"/>
            <a:chOff x="0" y="0"/>
            <a:chExt cx="632" cy="760"/>
          </a:xfrm>
        </p:grpSpPr>
        <p:sp>
          <p:nvSpPr>
            <p:cNvPr id="189452" name="Rectangle 19"/>
            <p:cNvSpPr>
              <a:spLocks/>
            </p:cNvSpPr>
            <p:nvPr/>
          </p:nvSpPr>
          <p:spPr bwMode="auto">
            <a:xfrm>
              <a:off x="128" y="128"/>
              <a:ext cx="192" cy="345"/>
            </a:xfrm>
            <a:prstGeom prst="rect">
              <a:avLst/>
            </a:prstGeom>
            <a:solidFill>
              <a:srgbClr val="FF2712"/>
            </a:solidFill>
            <a:ln w="12700">
              <a:noFill/>
              <a:miter lim="800000"/>
              <a:headEnd/>
              <a:tailEnd/>
            </a:ln>
          </p:spPr>
          <p:txBody>
            <a:bodyPr wrap="none" lIns="0" tIns="0" rIns="0" bIns="0" anchor="ctr">
              <a:spAutoFit/>
            </a:bodyPr>
            <a:lstStyle/>
            <a:p>
              <a:r>
                <a:rPr lang="en-US" sz="2500" b="1">
                  <a:latin typeface="Gill Sans" pitchFamily="-84" charset="0"/>
                  <a:sym typeface="Gill Sans" pitchFamily="-84" charset="0"/>
                </a:rPr>
                <a:t>--</a:t>
              </a:r>
            </a:p>
          </p:txBody>
        </p:sp>
        <p:pic>
          <p:nvPicPr>
            <p:cNvPr id="189453" name="Picture 20"/>
            <p:cNvPicPr>
              <a:picLocks noChangeArrowheads="1"/>
            </p:cNvPicPr>
            <p:nvPr/>
          </p:nvPicPr>
          <p:blipFill>
            <a:blip r:embed="rId6" cstate="print"/>
            <a:srcRect/>
            <a:stretch>
              <a:fillRect/>
            </a:stretch>
          </p:blipFill>
          <p:spPr bwMode="auto">
            <a:xfrm>
              <a:off x="0" y="0"/>
              <a:ext cx="632" cy="760"/>
            </a:xfrm>
            <a:prstGeom prst="rect">
              <a:avLst/>
            </a:prstGeom>
            <a:noFill/>
            <a:ln w="12700">
              <a:noFill/>
              <a:miter lim="800000"/>
              <a:headEnd/>
              <a:tailEnd/>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84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584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animBg="1" autoUpdateAnimBg="0"/>
      <p:bldP spid="35842" grpId="0" animBg="1" autoUpdateAnimBg="0"/>
      <p:bldP spid="35843" grpId="0" animBg="1" autoUpdateAnimBg="0"/>
      <p:bldP spid="35844" grpId="0" animBg="1" autoUpdateAnimBg="0"/>
      <p:bldP spid="3584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1"/>
          <p:cNvSpPr>
            <a:spLocks noGrp="1" noChangeArrowheads="1"/>
          </p:cNvSpPr>
          <p:nvPr>
            <p:ph type="title"/>
          </p:nvPr>
        </p:nvSpPr>
        <p:spPr>
          <a:xfrm>
            <a:off x="500063" y="0"/>
            <a:ext cx="8643937" cy="857250"/>
          </a:xfrm>
        </p:spPr>
        <p:txBody>
          <a:bodyPr/>
          <a:lstStyle/>
          <a:p>
            <a:r>
              <a:rPr lang="en-US" b="1" u="sng" smtClean="0">
                <a:ea typeface="ＭＳ Ｐゴシック" pitchFamily="34" charset="-128"/>
                <a:cs typeface="Arial" pitchFamily="34" charset="0"/>
              </a:rPr>
              <a:t>Revieren</a:t>
            </a:r>
          </a:p>
        </p:txBody>
      </p:sp>
      <p:graphicFrame>
        <p:nvGraphicFramePr>
          <p:cNvPr id="74754" name="Group 2"/>
          <p:cNvGraphicFramePr>
            <a:graphicFrameLocks noGrp="1"/>
          </p:cNvGraphicFramePr>
          <p:nvPr/>
        </p:nvGraphicFramePr>
        <p:xfrm>
          <a:off x="395536" y="1214438"/>
          <a:ext cx="8534152" cy="5318128"/>
        </p:xfrm>
        <a:graphic>
          <a:graphicData uri="http://schemas.openxmlformats.org/drawingml/2006/table">
            <a:tbl>
              <a:tblPr/>
              <a:tblGrid>
                <a:gridCol w="1604714"/>
                <a:gridCol w="2347913"/>
                <a:gridCol w="879475"/>
                <a:gridCol w="963612"/>
                <a:gridCol w="930275"/>
                <a:gridCol w="774700"/>
                <a:gridCol w="1033463"/>
              </a:tblGrid>
              <a:tr h="574675">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700" b="1" i="0" u="none" strike="noStrike" cap="none" normalizeH="0" baseline="0" dirty="0" smtClean="0">
                          <a:ln>
                            <a:noFill/>
                          </a:ln>
                          <a:solidFill>
                            <a:srgbClr val="000000"/>
                          </a:solidFill>
                          <a:effectLst/>
                          <a:latin typeface="Gill Sans" pitchFamily="-84" charset="0"/>
                          <a:ea typeface="ＭＳ Ｐゴシック" pitchFamily="34" charset="-128"/>
                          <a:sym typeface="Gill Sans" pitchFamily="-84" charset="0"/>
                        </a:rPr>
                        <a:t> 10 </a:t>
                      </a:r>
                      <a:r>
                        <a:rPr kumimoji="0" lang="en-US" sz="1700" b="1" i="0" u="none" strike="noStrike" cap="none" normalizeH="0" baseline="0" dirty="0" err="1" smtClean="0">
                          <a:ln>
                            <a:noFill/>
                          </a:ln>
                          <a:solidFill>
                            <a:srgbClr val="000000"/>
                          </a:solidFill>
                          <a:effectLst/>
                          <a:latin typeface="Gill Sans" pitchFamily="-84" charset="0"/>
                          <a:ea typeface="ＭＳ Ｐゴシック" pitchFamily="34" charset="-128"/>
                          <a:sym typeface="Gill Sans" pitchFamily="-84" charset="0"/>
                        </a:rPr>
                        <a:t>Punkte</a:t>
                      </a:r>
                      <a:endParaRPr kumimoji="0" lang="en-US" sz="1700" b="1" i="0" u="none" strike="noStrike" cap="none" normalizeH="0" baseline="0" dirty="0" smtClean="0">
                        <a:ln>
                          <a:noFill/>
                        </a:ln>
                        <a:solidFill>
                          <a:srgbClr val="000000"/>
                        </a:solidFill>
                        <a:effectLst/>
                        <a:latin typeface="Gill Sans" pitchFamily="-8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700" b="1"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 Streife</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700" b="1"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V</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700" b="1"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SG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700" b="1"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700" b="1"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B</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700" b="1"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M</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46088">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Grundstellung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700" b="0" i="0" u="none" strike="noStrike" cap="none" normalizeH="0" baseline="0" dirty="0" smtClean="0">
                          <a:ln>
                            <a:noFill/>
                          </a:ln>
                          <a:solidFill>
                            <a:srgbClr val="000000"/>
                          </a:solidFill>
                          <a:effectLst/>
                          <a:latin typeface="Gill Sans" pitchFamily="-84" charset="0"/>
                          <a:ea typeface="ＭＳ Ｐゴシック" pitchFamily="34" charset="-128"/>
                          <a:sym typeface="Gill Sans" pitchFamily="-84" charset="0"/>
                        </a:rPr>
                        <a:t> </a:t>
                      </a:r>
                      <a:r>
                        <a:rPr kumimoji="0" lang="en-US" sz="1700" b="0" i="0" u="none" strike="noStrike" cap="none" normalizeH="0" baseline="0" dirty="0" err="1" smtClean="0">
                          <a:ln>
                            <a:noFill/>
                          </a:ln>
                          <a:solidFill>
                            <a:srgbClr val="000000"/>
                          </a:solidFill>
                          <a:effectLst/>
                          <a:latin typeface="Gill Sans" pitchFamily="-84" charset="0"/>
                          <a:ea typeface="ＭＳ Ｐゴシック" pitchFamily="34" charset="-128"/>
                          <a:sym typeface="Gill Sans" pitchFamily="-84" charset="0"/>
                        </a:rPr>
                        <a:t>gerade</a:t>
                      </a:r>
                      <a:r>
                        <a:rPr kumimoji="0" lang="en-US" sz="1700" b="0" i="0" u="none" strike="noStrike" cap="none" normalizeH="0" baseline="0" dirty="0" smtClean="0">
                          <a:ln>
                            <a:noFill/>
                          </a:ln>
                          <a:solidFill>
                            <a:srgbClr val="000000"/>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7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7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7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7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7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r>
              <a:tr h="45402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ruhig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r>
              <a:tr h="44608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aufmerksam</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46088">
                <a:tc rowSpan="2">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Streifen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direkt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r>
              <a:tr h="44608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schnell</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Anlaufen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zielstrebig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46088">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a:t>
                      </a:r>
                      <a:r>
                        <a:rPr kumimoji="0" lang="en-US" sz="20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Umlaufen</a:t>
                      </a:r>
                      <a:endParaRPr kumimoji="0" lang="en-US" sz="20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HF </a:t>
                      </a:r>
                      <a:r>
                        <a:rPr kumimoji="0" lang="en-US" sz="20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Bezug</a:t>
                      </a:r>
                      <a:endParaRPr kumimoji="0" lang="en-US" sz="20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eng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r>
              <a:tr h="45402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aufmerksam</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solidFill>
                      <a:srgbClr val="FFFFFF"/>
                    </a:solidFill>
                  </a:tcPr>
                </a:tc>
              </a:tr>
              <a:tr h="69056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Anlaufen (lenken u leiten)</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572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Bewertung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2000" b="0" i="0" u="none" strike="noStrike" cap="none" normalizeH="0" baseline="0" smtClean="0">
                        <a:ln>
                          <a:noFill/>
                        </a:ln>
                        <a:solidFill>
                          <a:srgbClr val="000000"/>
                        </a:solidFill>
                        <a:effectLst/>
                        <a:latin typeface="Arial" pitchFamily="34" charset="0"/>
                        <a:ea typeface="ヒラギノ角ゴ ProN W3" pitchFamily="-8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smtClean="0">
                          <a:ln>
                            <a:noFill/>
                          </a:ln>
                          <a:solidFill>
                            <a:srgbClr val="006411"/>
                          </a:solidFill>
                          <a:effectLst/>
                          <a:latin typeface="Arial" pitchFamily="34" charset="0"/>
                          <a:ea typeface="ＭＳ Ｐゴシック" pitchFamily="34" charset="-128"/>
                          <a:sym typeface="Gill Sans" pitchFamily="-84" charset="0"/>
                        </a:rPr>
                        <a:t>10,0</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smtClean="0">
                          <a:ln>
                            <a:noFill/>
                          </a:ln>
                          <a:solidFill>
                            <a:srgbClr val="0000D4"/>
                          </a:solidFill>
                          <a:effectLst/>
                          <a:latin typeface="Arial" pitchFamily="34" charset="0"/>
                          <a:ea typeface="ＭＳ Ｐゴシック" pitchFamily="34" charset="-128"/>
                          <a:sym typeface="Gill Sans" pitchFamily="-84" charset="0"/>
                        </a:rPr>
                        <a:t>9,5-9</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smtClean="0">
                          <a:ln>
                            <a:noFill/>
                          </a:ln>
                          <a:solidFill>
                            <a:srgbClr val="339966"/>
                          </a:solidFill>
                          <a:effectLst/>
                          <a:latin typeface="Arial" pitchFamily="34" charset="0"/>
                          <a:ea typeface="ＭＳ Ｐゴシック" pitchFamily="34" charset="-128"/>
                          <a:sym typeface="Gill Sans" pitchFamily="-84" charset="0"/>
                        </a:rPr>
                        <a:t>8,5-8</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smtClean="0">
                          <a:ln>
                            <a:noFill/>
                          </a:ln>
                          <a:solidFill>
                            <a:srgbClr val="FF9900"/>
                          </a:solidFill>
                          <a:effectLst/>
                          <a:latin typeface="Arial" pitchFamily="34" charset="0"/>
                          <a:ea typeface="ＭＳ Ｐゴシック" pitchFamily="34" charset="-128"/>
                          <a:sym typeface="Gill Sans" pitchFamily="-84" charset="0"/>
                        </a:rPr>
                        <a:t>7,5-7</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smtClean="0">
                          <a:ln>
                            <a:noFill/>
                          </a:ln>
                          <a:solidFill>
                            <a:srgbClr val="DD2D32"/>
                          </a:solidFill>
                          <a:effectLst/>
                          <a:latin typeface="Arial" pitchFamily="34" charset="0"/>
                          <a:ea typeface="ＭＳ Ｐゴシック" pitchFamily="34" charset="-128"/>
                          <a:sym typeface="Gill Sans" pitchFamily="-84" charset="0"/>
                        </a:rPr>
                        <a:t>6,5-0</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4" name="Foliennummernplatzhalter 3"/>
          <p:cNvSpPr>
            <a:spLocks noGrp="1"/>
          </p:cNvSpPr>
          <p:nvPr>
            <p:ph type="sldNum" sz="quarter" idx="12"/>
          </p:nvPr>
        </p:nvSpPr>
        <p:spPr/>
        <p:txBody>
          <a:bodyPr/>
          <a:lstStyle/>
          <a:p>
            <a:fld id="{42060E1C-7F94-48ED-A1E2-7080F3AD8941}" type="slidenum">
              <a:rPr lang="de-DE" smtClean="0"/>
              <a:pPr/>
              <a:t>33</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47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304800" y="1"/>
            <a:ext cx="8534400" cy="1412776"/>
          </a:xfrm>
        </p:spPr>
        <p:txBody>
          <a:bodyPr/>
          <a:lstStyle/>
          <a:p>
            <a:pPr eaLnBrk="1" hangingPunct="1"/>
            <a:r>
              <a:rPr lang="de-DE" sz="3600" dirty="0" smtClean="0">
                <a:ea typeface="ＭＳ Ｐゴシック" pitchFamily="34" charset="-128"/>
              </a:rPr>
              <a:t>IGP Abteilung C</a:t>
            </a:r>
            <a:br>
              <a:rPr lang="de-DE" sz="3600" dirty="0" smtClean="0">
                <a:ea typeface="ＭＳ Ｐゴシック" pitchFamily="34" charset="-128"/>
              </a:rPr>
            </a:br>
            <a:r>
              <a:rPr lang="de-DE" sz="3600" dirty="0" smtClean="0">
                <a:ea typeface="ＭＳ Ｐゴシック" pitchFamily="34" charset="-128"/>
              </a:rPr>
              <a:t>Stellen und Verbellen (</a:t>
            </a:r>
            <a:r>
              <a:rPr lang="de-DE" sz="3600" dirty="0" smtClean="0">
                <a:solidFill>
                  <a:srgbClr val="FF0000"/>
                </a:solidFill>
                <a:ea typeface="ＭＳ Ｐゴシック" pitchFamily="34" charset="-128"/>
              </a:rPr>
              <a:t>10 + 5</a:t>
            </a:r>
            <a:r>
              <a:rPr lang="de-DE" sz="3600" dirty="0" smtClean="0">
                <a:ea typeface="ＭＳ Ｐゴシック" pitchFamily="34" charset="-128"/>
              </a:rPr>
              <a:t>)</a:t>
            </a:r>
            <a:endParaRPr lang="en-US" sz="3600" dirty="0" smtClean="0">
              <a:ea typeface="ＭＳ Ｐゴシック" pitchFamily="34" charset="-128"/>
            </a:endParaRPr>
          </a:p>
        </p:txBody>
      </p:sp>
      <p:sp>
        <p:nvSpPr>
          <p:cNvPr id="188419" name="Text Box 3"/>
          <p:cNvSpPr txBox="1">
            <a:spLocks noChangeArrowheads="1"/>
          </p:cNvSpPr>
          <p:nvPr/>
        </p:nvSpPr>
        <p:spPr bwMode="auto">
          <a:xfrm>
            <a:off x="395288" y="1341438"/>
            <a:ext cx="4876800" cy="519112"/>
          </a:xfrm>
          <a:prstGeom prst="rect">
            <a:avLst/>
          </a:prstGeom>
          <a:noFill/>
          <a:ln w="12700">
            <a:noFill/>
            <a:miter lim="800000"/>
            <a:headEnd type="none" w="sm" len="sm"/>
            <a:tailEnd type="none" w="sm" len="sm"/>
          </a:ln>
          <a:effectLst/>
        </p:spPr>
        <p:txBody>
          <a:bodyPr>
            <a:spAutoFit/>
          </a:bodyPr>
          <a:lstStyle/>
          <a:p>
            <a:pPr eaLnBrk="0" hangingPunct="0">
              <a:spcBef>
                <a:spcPct val="50000"/>
              </a:spcBef>
              <a:defRPr/>
            </a:pPr>
            <a:r>
              <a:rPr lang="en-US" sz="2800" dirty="0" err="1" smtClean="0">
                <a:effectLst>
                  <a:outerShdw blurRad="38100" dist="38100" dir="2700000" algn="tl">
                    <a:srgbClr val="000000"/>
                  </a:outerShdw>
                </a:effectLst>
                <a:latin typeface="Times New Roman" pitchFamily="18" charset="0"/>
              </a:rPr>
              <a:t>Leistungsforderung</a:t>
            </a:r>
            <a:r>
              <a:rPr lang="en-US" sz="2800" dirty="0" smtClean="0">
                <a:effectLst>
                  <a:outerShdw blurRad="38100" dist="38100" dir="2700000" algn="tl">
                    <a:srgbClr val="000000"/>
                  </a:outerShdw>
                </a:effectLst>
                <a:latin typeface="Times New Roman" pitchFamily="18" charset="0"/>
              </a:rPr>
              <a:t> </a:t>
            </a:r>
            <a:r>
              <a:rPr lang="en-US" sz="2800" dirty="0" err="1" smtClean="0">
                <a:effectLst>
                  <a:outerShdw blurRad="38100" dist="38100" dir="2700000" algn="tl">
                    <a:srgbClr val="000000"/>
                  </a:outerShdw>
                </a:effectLst>
                <a:latin typeface="Times New Roman" pitchFamily="18" charset="0"/>
              </a:rPr>
              <a:t>der</a:t>
            </a:r>
            <a:r>
              <a:rPr lang="en-US" sz="2800" dirty="0" smtClean="0">
                <a:effectLst>
                  <a:outerShdw blurRad="38100" dist="38100" dir="2700000" algn="tl">
                    <a:srgbClr val="000000"/>
                  </a:outerShdw>
                </a:effectLst>
                <a:latin typeface="Times New Roman" pitchFamily="18" charset="0"/>
              </a:rPr>
              <a:t> PO:</a:t>
            </a:r>
            <a:endParaRPr lang="en-US" sz="2800" dirty="0">
              <a:effectLst>
                <a:outerShdw blurRad="38100" dist="38100" dir="2700000" algn="tl">
                  <a:srgbClr val="000000"/>
                </a:outerShdw>
              </a:effectLst>
              <a:latin typeface="Times New Roman" pitchFamily="18" charset="0"/>
            </a:endParaRPr>
          </a:p>
        </p:txBody>
      </p:sp>
      <p:sp>
        <p:nvSpPr>
          <p:cNvPr id="188420" name="Rectangle 4"/>
          <p:cNvSpPr>
            <a:spLocks noChangeArrowheads="1"/>
          </p:cNvSpPr>
          <p:nvPr/>
        </p:nvSpPr>
        <p:spPr bwMode="auto">
          <a:xfrm>
            <a:off x="323850" y="2564904"/>
            <a:ext cx="8610600" cy="3816424"/>
          </a:xfrm>
          <a:prstGeom prst="rect">
            <a:avLst/>
          </a:prstGeom>
          <a:noFill/>
          <a:ln w="9525">
            <a:noFill/>
            <a:miter lim="800000"/>
            <a:headEnd/>
            <a:tailEnd/>
          </a:ln>
        </p:spPr>
        <p:txBody>
          <a:bodyPr lIns="92075" tIns="46038" rIns="92075" bIns="46038"/>
          <a:lstStyle/>
          <a:p>
            <a:pPr marL="342900" indent="-342900">
              <a:lnSpc>
                <a:spcPct val="90000"/>
              </a:lnSpc>
              <a:spcBef>
                <a:spcPct val="20000"/>
              </a:spcBef>
              <a:buFontTx/>
              <a:buChar char="•"/>
            </a:pPr>
            <a:r>
              <a:rPr lang="en-US" sz="2400" dirty="0" err="1"/>
              <a:t>Der</a:t>
            </a:r>
            <a:r>
              <a:rPr lang="en-US" sz="2400" dirty="0"/>
              <a:t> </a:t>
            </a:r>
            <a:r>
              <a:rPr lang="en-US" sz="2400" dirty="0" err="1"/>
              <a:t>Hund</a:t>
            </a:r>
            <a:r>
              <a:rPr lang="en-US" sz="2400" dirty="0"/>
              <a:t> muss den </a:t>
            </a:r>
            <a:r>
              <a:rPr lang="en-US" sz="2400" dirty="0" err="1"/>
              <a:t>Helfer</a:t>
            </a:r>
            <a:r>
              <a:rPr lang="en-US" sz="2400" dirty="0"/>
              <a:t> </a:t>
            </a:r>
            <a:r>
              <a:rPr lang="en-US" sz="2400" dirty="0" err="1" smtClean="0"/>
              <a:t>selbstbewußt</a:t>
            </a:r>
            <a:r>
              <a:rPr lang="en-US" sz="2400" dirty="0" smtClean="0"/>
              <a:t>, </a:t>
            </a:r>
            <a:r>
              <a:rPr lang="en-US" sz="2400" dirty="0" err="1" smtClean="0"/>
              <a:t>aktiv</a:t>
            </a:r>
            <a:r>
              <a:rPr lang="en-US" sz="2400" dirty="0" smtClean="0"/>
              <a:t> und </a:t>
            </a:r>
            <a:r>
              <a:rPr lang="en-US" sz="2400" dirty="0" err="1"/>
              <a:t>aufmerksam</a:t>
            </a:r>
            <a:r>
              <a:rPr lang="en-US" sz="2400" dirty="0"/>
              <a:t> </a:t>
            </a:r>
            <a:r>
              <a:rPr lang="en-US" sz="2400" dirty="0" err="1"/>
              <a:t>stellen</a:t>
            </a:r>
            <a:r>
              <a:rPr lang="en-US" sz="2400" dirty="0"/>
              <a:t>.</a:t>
            </a:r>
          </a:p>
          <a:p>
            <a:pPr marL="342900" indent="-342900">
              <a:lnSpc>
                <a:spcPct val="90000"/>
              </a:lnSpc>
              <a:spcBef>
                <a:spcPct val="20000"/>
              </a:spcBef>
            </a:pPr>
            <a:endParaRPr lang="en-US" sz="2400" dirty="0" smtClean="0"/>
          </a:p>
          <a:p>
            <a:pPr marL="342900" indent="-342900">
              <a:lnSpc>
                <a:spcPct val="90000"/>
              </a:lnSpc>
              <a:spcBef>
                <a:spcPct val="20000"/>
              </a:spcBef>
              <a:buFontTx/>
              <a:buChar char="•"/>
            </a:pPr>
            <a:r>
              <a:rPr lang="en-US" sz="2400" dirty="0" err="1" smtClean="0"/>
              <a:t>Der</a:t>
            </a:r>
            <a:r>
              <a:rPr lang="en-US" sz="2400" dirty="0" smtClean="0"/>
              <a:t> </a:t>
            </a:r>
            <a:r>
              <a:rPr lang="en-US" sz="2400" dirty="0" err="1"/>
              <a:t>Hund</a:t>
            </a:r>
            <a:r>
              <a:rPr lang="en-US" sz="2400" dirty="0"/>
              <a:t> muss </a:t>
            </a:r>
            <a:r>
              <a:rPr lang="en-US" sz="2400" dirty="0" err="1" smtClean="0"/>
              <a:t>direkt</a:t>
            </a:r>
            <a:r>
              <a:rPr lang="en-US" sz="2400" dirty="0" smtClean="0"/>
              <a:t>, </a:t>
            </a:r>
            <a:r>
              <a:rPr lang="en-US" sz="2400" dirty="0" err="1" smtClean="0"/>
              <a:t>energisch</a:t>
            </a:r>
            <a:r>
              <a:rPr lang="en-US" sz="2400" dirty="0" smtClean="0"/>
              <a:t> und </a:t>
            </a:r>
            <a:r>
              <a:rPr lang="en-US" sz="2400" dirty="0" err="1" smtClean="0"/>
              <a:t>anhaltend</a:t>
            </a:r>
            <a:r>
              <a:rPr lang="en-US" sz="2400" dirty="0" smtClean="0"/>
              <a:t> </a:t>
            </a:r>
            <a:r>
              <a:rPr lang="en-US" sz="2400" dirty="0" err="1"/>
              <a:t>verbellen</a:t>
            </a:r>
            <a:r>
              <a:rPr lang="en-US" sz="2400" dirty="0" smtClean="0"/>
              <a:t>.</a:t>
            </a:r>
            <a:endParaRPr lang="en-US" sz="2400" dirty="0"/>
          </a:p>
          <a:p>
            <a:pPr marL="342900" indent="-342900">
              <a:lnSpc>
                <a:spcPct val="90000"/>
              </a:lnSpc>
              <a:spcBef>
                <a:spcPct val="20000"/>
              </a:spcBef>
              <a:buFontTx/>
              <a:buChar char="•"/>
            </a:pPr>
            <a:endParaRPr lang="en-US" sz="2400" dirty="0" smtClean="0"/>
          </a:p>
          <a:p>
            <a:pPr marL="342900" indent="-342900">
              <a:lnSpc>
                <a:spcPct val="90000"/>
              </a:lnSpc>
              <a:spcBef>
                <a:spcPct val="20000"/>
              </a:spcBef>
              <a:buFontTx/>
              <a:buChar char="•"/>
            </a:pPr>
            <a:r>
              <a:rPr lang="en-US" sz="2400" dirty="0" err="1" smtClean="0"/>
              <a:t>Verbelldauer</a:t>
            </a:r>
            <a:r>
              <a:rPr lang="en-US" sz="2400" dirty="0" smtClean="0"/>
              <a:t> </a:t>
            </a:r>
            <a:r>
              <a:rPr lang="en-US" sz="2400" dirty="0"/>
              <a:t>ca. 20 </a:t>
            </a:r>
            <a:r>
              <a:rPr lang="en-US" sz="2400" dirty="0" err="1" smtClean="0"/>
              <a:t>Sekunden</a:t>
            </a:r>
            <a:r>
              <a:rPr lang="en-US" sz="2400" dirty="0" smtClean="0"/>
              <a:t> (</a:t>
            </a:r>
            <a:r>
              <a:rPr lang="en-US" sz="2400" dirty="0" err="1" smtClean="0"/>
              <a:t>bis</a:t>
            </a:r>
            <a:r>
              <a:rPr lang="en-US" sz="2400" dirty="0" smtClean="0"/>
              <a:t> RA).</a:t>
            </a:r>
            <a:endParaRPr lang="en-US" sz="2400" dirty="0"/>
          </a:p>
        </p:txBody>
      </p:sp>
      <p:sp>
        <p:nvSpPr>
          <p:cNvPr id="188421" name="Text Box 5"/>
          <p:cNvSpPr txBox="1">
            <a:spLocks noChangeArrowheads="1"/>
          </p:cNvSpPr>
          <p:nvPr/>
        </p:nvSpPr>
        <p:spPr bwMode="auto">
          <a:xfrm>
            <a:off x="323850" y="1844675"/>
            <a:ext cx="6804025" cy="519113"/>
          </a:xfrm>
          <a:prstGeom prst="rect">
            <a:avLst/>
          </a:prstGeom>
          <a:noFill/>
          <a:ln w="12700">
            <a:noFill/>
            <a:miter lim="800000"/>
            <a:headEnd type="none" w="sm" len="sm"/>
            <a:tailEnd type="none" w="sm" len="sm"/>
          </a:ln>
          <a:effectLst/>
        </p:spPr>
        <p:txBody>
          <a:bodyPr>
            <a:spAutoFit/>
          </a:bodyPr>
          <a:lstStyle/>
          <a:p>
            <a:pPr eaLnBrk="0" hangingPunct="0">
              <a:spcBef>
                <a:spcPct val="50000"/>
              </a:spcBef>
              <a:defRPr/>
            </a:pPr>
            <a:r>
              <a:rPr lang="en-US" sz="2800" dirty="0" smtClean="0">
                <a:effectLst>
                  <a:outerShdw blurRad="38100" dist="38100" dir="2700000" algn="tl">
                    <a:srgbClr val="000000"/>
                  </a:outerShdw>
                </a:effectLst>
                <a:latin typeface="Times New Roman" pitchFamily="18" charset="0"/>
              </a:rPr>
              <a:t> </a:t>
            </a:r>
            <a:r>
              <a:rPr lang="en-US" sz="2800" dirty="0" err="1" smtClean="0">
                <a:effectLst>
                  <a:outerShdw blurRad="38100" dist="38100" dir="2700000" algn="tl">
                    <a:srgbClr val="000000"/>
                  </a:outerShdw>
                </a:effectLst>
                <a:latin typeface="Times New Roman" pitchFamily="18" charset="0"/>
              </a:rPr>
              <a:t>Hörzeichen</a:t>
            </a:r>
            <a:r>
              <a:rPr lang="en-US" sz="2800" dirty="0">
                <a:effectLst>
                  <a:outerShdw blurRad="38100" dist="38100" dir="2700000" algn="tl">
                    <a:srgbClr val="000000"/>
                  </a:outerShdw>
                </a:effectLst>
                <a:latin typeface="Times New Roman" pitchFamily="18" charset="0"/>
              </a:rPr>
              <a:t>:		</a:t>
            </a:r>
            <a:r>
              <a:rPr lang="en-US" sz="2800" dirty="0" err="1" smtClean="0">
                <a:effectLst>
                  <a:outerShdw blurRad="38100" dist="38100" dir="2700000" algn="tl">
                    <a:srgbClr val="000000"/>
                  </a:outerShdw>
                </a:effectLst>
                <a:latin typeface="Times New Roman" pitchFamily="18" charset="0"/>
              </a:rPr>
              <a:t>für</a:t>
            </a:r>
            <a:r>
              <a:rPr lang="en-US" sz="2800" dirty="0" smtClean="0">
                <a:effectLst>
                  <a:outerShdw blurRad="38100" dist="38100" dir="2700000" algn="tl">
                    <a:srgbClr val="000000"/>
                  </a:outerShdw>
                </a:effectLst>
                <a:latin typeface="Times New Roman" pitchFamily="18" charset="0"/>
              </a:rPr>
              <a:t> </a:t>
            </a:r>
            <a:r>
              <a:rPr lang="en-US" sz="2800" dirty="0" err="1" smtClean="0">
                <a:effectLst>
                  <a:outerShdw blurRad="38100" dist="38100" dir="2700000" algn="tl">
                    <a:srgbClr val="000000"/>
                  </a:outerShdw>
                </a:effectLst>
                <a:latin typeface="Times New Roman" pitchFamily="18" charset="0"/>
              </a:rPr>
              <a:t>Abrufen</a:t>
            </a:r>
            <a:endParaRPr lang="en-US" sz="2800" dirty="0">
              <a:effectLst>
                <a:outerShdw blurRad="38100" dist="38100" dir="2700000" algn="tl">
                  <a:srgbClr val="000000"/>
                </a:outerShdw>
              </a:effectLst>
              <a:latin typeface="Times New Roman" pitchFamily="18" charset="0"/>
            </a:endParaRPr>
          </a:p>
        </p:txBody>
      </p:sp>
      <p:sp>
        <p:nvSpPr>
          <p:cNvPr id="6" name="Foliennummernplatzhalter 5"/>
          <p:cNvSpPr>
            <a:spLocks noGrp="1"/>
          </p:cNvSpPr>
          <p:nvPr>
            <p:ph type="sldNum" sz="quarter" idx="12"/>
          </p:nvPr>
        </p:nvSpPr>
        <p:spPr/>
        <p:txBody>
          <a:bodyPr/>
          <a:lstStyle/>
          <a:p>
            <a:fld id="{42060E1C-7F94-48ED-A1E2-7080F3AD8941}" type="slidenum">
              <a:rPr lang="de-DE" smtClean="0"/>
              <a:pPr/>
              <a:t>34</a:t>
            </a:fld>
            <a:endParaRPr lang="de-DE"/>
          </a:p>
        </p:txBody>
      </p:sp>
      <p:sp>
        <p:nvSpPr>
          <p:cNvPr id="7" name="Fußzeilenplatzhalter 6"/>
          <p:cNvSpPr>
            <a:spLocks noGrp="1"/>
          </p:cNvSpPr>
          <p:nvPr>
            <p:ph type="ftr" sz="quarter" idx="11"/>
          </p:nvPr>
        </p:nvSpPr>
        <p:spPr/>
        <p:txBody>
          <a:bodyPr/>
          <a:lstStyle/>
          <a:p>
            <a:r>
              <a:rPr lang="de-DE" smtClean="0"/>
              <a:t>Diegel</a:t>
            </a:r>
            <a:endParaRPr lang="de-DE"/>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8418"/>
                                        </p:tgtEl>
                                        <p:attrNameLst>
                                          <p:attrName>style.visibility</p:attrName>
                                        </p:attrNameLst>
                                      </p:cBhvr>
                                      <p:to>
                                        <p:strVal val="visible"/>
                                      </p:to>
                                    </p:set>
                                    <p:animEffect transition="in" filter="fade">
                                      <p:cBhvr>
                                        <p:cTn id="7" dur="500"/>
                                        <p:tgtEl>
                                          <p:spTgt spid="18841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8419"/>
                                        </p:tgtEl>
                                        <p:attrNameLst>
                                          <p:attrName>style.visibility</p:attrName>
                                        </p:attrNameLst>
                                      </p:cBhvr>
                                      <p:to>
                                        <p:strVal val="visible"/>
                                      </p:to>
                                    </p:set>
                                    <p:animEffect transition="in" filter="fade">
                                      <p:cBhvr>
                                        <p:cTn id="11" dur="500"/>
                                        <p:tgtEl>
                                          <p:spTgt spid="18841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8421"/>
                                        </p:tgtEl>
                                        <p:attrNameLst>
                                          <p:attrName>style.visibility</p:attrName>
                                        </p:attrNameLst>
                                      </p:cBhvr>
                                      <p:to>
                                        <p:strVal val="visible"/>
                                      </p:to>
                                    </p:set>
                                    <p:animEffect transition="in" filter="fade">
                                      <p:cBhvr>
                                        <p:cTn id="15" dur="500"/>
                                        <p:tgtEl>
                                          <p:spTgt spid="1884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8420">
                                            <p:txEl>
                                              <p:pRg st="0" end="0"/>
                                            </p:txEl>
                                          </p:spTgt>
                                        </p:tgtEl>
                                        <p:attrNameLst>
                                          <p:attrName>style.visibility</p:attrName>
                                        </p:attrNameLst>
                                      </p:cBhvr>
                                      <p:to>
                                        <p:strVal val="visible"/>
                                      </p:to>
                                    </p:set>
                                    <p:animEffect transition="in" filter="fade">
                                      <p:cBhvr>
                                        <p:cTn id="18" dur="500"/>
                                        <p:tgtEl>
                                          <p:spTgt spid="188420">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8420">
                                            <p:txEl>
                                              <p:pRg st="2" end="2"/>
                                            </p:txEl>
                                          </p:spTgt>
                                        </p:tgtEl>
                                        <p:attrNameLst>
                                          <p:attrName>style.visibility</p:attrName>
                                        </p:attrNameLst>
                                      </p:cBhvr>
                                      <p:to>
                                        <p:strVal val="visible"/>
                                      </p:to>
                                    </p:set>
                                    <p:animEffect transition="in" filter="fade">
                                      <p:cBhvr>
                                        <p:cTn id="21" dur="500"/>
                                        <p:tgtEl>
                                          <p:spTgt spid="188420">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8420">
                                            <p:txEl>
                                              <p:pRg st="4" end="4"/>
                                            </p:txEl>
                                          </p:spTgt>
                                        </p:tgtEl>
                                        <p:attrNameLst>
                                          <p:attrName>style.visibility</p:attrName>
                                        </p:attrNameLst>
                                      </p:cBhvr>
                                      <p:to>
                                        <p:strVal val="visible"/>
                                      </p:to>
                                    </p:set>
                                    <p:animEffect transition="in" filter="fade">
                                      <p:cBhvr>
                                        <p:cTn id="24" dur="500"/>
                                        <p:tgtEl>
                                          <p:spTgt spid="1884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autoUpdateAnimBg="0"/>
      <p:bldP spid="188419" grpId="0" autoUpdateAnimBg="0"/>
      <p:bldP spid="188420" grpId="0" build="p" autoUpdateAnimBg="0"/>
      <p:bldP spid="18842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295275" y="188913"/>
            <a:ext cx="8551863" cy="1284287"/>
          </a:xfrm>
        </p:spPr>
        <p:txBody>
          <a:bodyPr>
            <a:normAutofit fontScale="90000"/>
          </a:bodyPr>
          <a:lstStyle/>
          <a:p>
            <a:pPr eaLnBrk="1" hangingPunct="1"/>
            <a:r>
              <a:rPr lang="de-DE" sz="4000" dirty="0" smtClean="0">
                <a:ea typeface="ＭＳ Ｐゴシック" pitchFamily="34" charset="-128"/>
              </a:rPr>
              <a:t>IGP Abteilung C</a:t>
            </a:r>
            <a:br>
              <a:rPr lang="de-DE" sz="4000" dirty="0" smtClean="0">
                <a:ea typeface="ＭＳ Ｐゴシック" pitchFamily="34" charset="-128"/>
              </a:rPr>
            </a:br>
            <a:r>
              <a:rPr lang="de-DE" sz="4000" dirty="0" smtClean="0">
                <a:ea typeface="ＭＳ Ｐゴシック" pitchFamily="34" charset="-128"/>
              </a:rPr>
              <a:t>Stellen und Verbellen</a:t>
            </a:r>
            <a:endParaRPr lang="en-US" sz="4000" dirty="0" smtClean="0">
              <a:ea typeface="ＭＳ Ｐゴシック" pitchFamily="34" charset="-128"/>
            </a:endParaRPr>
          </a:p>
        </p:txBody>
      </p:sp>
      <p:sp>
        <p:nvSpPr>
          <p:cNvPr id="189443" name="Text Box 3"/>
          <p:cNvSpPr txBox="1">
            <a:spLocks noChangeArrowheads="1"/>
          </p:cNvSpPr>
          <p:nvPr/>
        </p:nvSpPr>
        <p:spPr bwMode="auto">
          <a:xfrm>
            <a:off x="990600" y="1557338"/>
            <a:ext cx="7162800" cy="579437"/>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3200" dirty="0" err="1">
                <a:solidFill>
                  <a:srgbClr val="008000"/>
                </a:solidFill>
                <a:effectLst>
                  <a:outerShdw blurRad="38100" dist="38100" dir="2700000" algn="tl">
                    <a:srgbClr val="000000"/>
                  </a:outerShdw>
                </a:effectLst>
                <a:latin typeface="Times New Roman" pitchFamily="18" charset="0"/>
              </a:rPr>
              <a:t>Helferverhalten</a:t>
            </a:r>
            <a:r>
              <a:rPr lang="en-US" sz="3200" dirty="0">
                <a:solidFill>
                  <a:srgbClr val="008000"/>
                </a:solidFill>
                <a:effectLst>
                  <a:outerShdw blurRad="38100" dist="38100" dir="2700000" algn="tl">
                    <a:srgbClr val="000000"/>
                  </a:outerShdw>
                </a:effectLst>
                <a:latin typeface="Times New Roman" pitchFamily="18" charset="0"/>
              </a:rPr>
              <a:t> </a:t>
            </a:r>
            <a:r>
              <a:rPr lang="en-US" sz="3200" dirty="0" err="1">
                <a:solidFill>
                  <a:srgbClr val="008000"/>
                </a:solidFill>
                <a:effectLst>
                  <a:outerShdw blurRad="38100" dist="38100" dir="2700000" algn="tl">
                    <a:srgbClr val="000000"/>
                  </a:outerShdw>
                </a:effectLst>
                <a:latin typeface="Times New Roman" pitchFamily="18" charset="0"/>
              </a:rPr>
              <a:t>bei</a:t>
            </a:r>
            <a:r>
              <a:rPr lang="en-US" sz="3200" dirty="0">
                <a:solidFill>
                  <a:srgbClr val="008000"/>
                </a:solidFill>
                <a:effectLst>
                  <a:outerShdw blurRad="38100" dist="38100" dir="2700000" algn="tl">
                    <a:srgbClr val="000000"/>
                  </a:outerShdw>
                </a:effectLst>
                <a:latin typeface="Times New Roman" pitchFamily="18" charset="0"/>
              </a:rPr>
              <a:t> </a:t>
            </a:r>
            <a:r>
              <a:rPr lang="en-US" sz="3200" dirty="0" err="1">
                <a:solidFill>
                  <a:srgbClr val="008000"/>
                </a:solidFill>
                <a:effectLst>
                  <a:outerShdw blurRad="38100" dist="38100" dir="2700000" algn="tl">
                    <a:srgbClr val="000000"/>
                  </a:outerShdw>
                </a:effectLst>
                <a:latin typeface="Times New Roman" pitchFamily="18" charset="0"/>
              </a:rPr>
              <a:t>Prüfungseinsätzen</a:t>
            </a:r>
            <a:endParaRPr lang="en-US" sz="3200" dirty="0">
              <a:solidFill>
                <a:srgbClr val="008000"/>
              </a:solidFill>
              <a:effectLst>
                <a:outerShdw blurRad="38100" dist="38100" dir="2700000" algn="tl">
                  <a:srgbClr val="000000"/>
                </a:outerShdw>
              </a:effectLst>
              <a:latin typeface="Times New Roman" pitchFamily="18" charset="0"/>
            </a:endParaRPr>
          </a:p>
        </p:txBody>
      </p:sp>
      <p:sp>
        <p:nvSpPr>
          <p:cNvPr id="189444" name="Rectangle 4"/>
          <p:cNvSpPr>
            <a:spLocks noChangeArrowheads="1"/>
          </p:cNvSpPr>
          <p:nvPr/>
        </p:nvSpPr>
        <p:spPr bwMode="auto">
          <a:xfrm>
            <a:off x="190500" y="2205038"/>
            <a:ext cx="8763000" cy="4068762"/>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2800" dirty="0" err="1"/>
              <a:t>Der</a:t>
            </a:r>
            <a:r>
              <a:rPr lang="en-US" sz="2800" dirty="0"/>
              <a:t> </a:t>
            </a:r>
            <a:r>
              <a:rPr lang="en-US" sz="2800" dirty="0" err="1"/>
              <a:t>Helfer</a:t>
            </a:r>
            <a:r>
              <a:rPr lang="en-US" sz="2800" dirty="0"/>
              <a:t> </a:t>
            </a:r>
            <a:r>
              <a:rPr lang="en-US" sz="2800" dirty="0" err="1"/>
              <a:t>steht</a:t>
            </a:r>
            <a:r>
              <a:rPr lang="en-US" sz="2800" dirty="0"/>
              <a:t> - </a:t>
            </a:r>
            <a:r>
              <a:rPr lang="en-US" sz="2800" dirty="0" err="1"/>
              <a:t>für</a:t>
            </a:r>
            <a:r>
              <a:rPr lang="en-US" sz="2800" dirty="0"/>
              <a:t> HF und </a:t>
            </a:r>
            <a:r>
              <a:rPr lang="en-US" sz="2800" dirty="0" err="1"/>
              <a:t>Hund</a:t>
            </a:r>
            <a:r>
              <a:rPr lang="en-US" sz="2800" dirty="0"/>
              <a:t> </a:t>
            </a:r>
            <a:r>
              <a:rPr lang="en-US" sz="2800" dirty="0" err="1"/>
              <a:t>nicht</a:t>
            </a:r>
            <a:r>
              <a:rPr lang="en-US" sz="2800" dirty="0"/>
              <a:t> </a:t>
            </a:r>
            <a:r>
              <a:rPr lang="en-US" sz="2800" dirty="0" err="1"/>
              <a:t>sichtbar</a:t>
            </a:r>
            <a:r>
              <a:rPr lang="en-US" sz="2800" dirty="0"/>
              <a:t> - </a:t>
            </a:r>
            <a:r>
              <a:rPr lang="en-US" sz="2800" dirty="0" err="1"/>
              <a:t>ohne</a:t>
            </a:r>
            <a:r>
              <a:rPr lang="en-US" sz="2800" dirty="0"/>
              <a:t> </a:t>
            </a:r>
            <a:r>
              <a:rPr lang="en-US" sz="2800" dirty="0" err="1"/>
              <a:t>drohende</a:t>
            </a:r>
            <a:r>
              <a:rPr lang="en-US" sz="2800" dirty="0"/>
              <a:t> </a:t>
            </a:r>
            <a:r>
              <a:rPr lang="en-US" sz="2800" dirty="0" err="1"/>
              <a:t>Körperhaltung</a:t>
            </a:r>
            <a:r>
              <a:rPr lang="en-US" sz="2800" dirty="0"/>
              <a:t> </a:t>
            </a:r>
            <a:r>
              <a:rPr lang="en-US" sz="2800" dirty="0" err="1"/>
              <a:t>im</a:t>
            </a:r>
            <a:r>
              <a:rPr lang="en-US" sz="2800" dirty="0"/>
              <a:t> </a:t>
            </a:r>
            <a:r>
              <a:rPr lang="en-US" sz="2800" dirty="0" err="1"/>
              <a:t>zugewiesenen</a:t>
            </a:r>
            <a:r>
              <a:rPr lang="en-US" sz="2800" dirty="0"/>
              <a:t> </a:t>
            </a:r>
            <a:r>
              <a:rPr lang="en-US" sz="2800" dirty="0" err="1"/>
              <a:t>Versteck</a:t>
            </a:r>
            <a:r>
              <a:rPr lang="en-US" sz="2800" dirty="0"/>
              <a:t>.</a:t>
            </a:r>
          </a:p>
          <a:p>
            <a:pPr marL="342900" indent="-342900">
              <a:lnSpc>
                <a:spcPct val="80000"/>
              </a:lnSpc>
              <a:spcBef>
                <a:spcPct val="20000"/>
              </a:spcBef>
              <a:buFontTx/>
              <a:buChar char="•"/>
            </a:pPr>
            <a:r>
              <a:rPr lang="en-US" sz="2800" dirty="0" err="1"/>
              <a:t>Der</a:t>
            </a:r>
            <a:r>
              <a:rPr lang="en-US" sz="2800" dirty="0"/>
              <a:t> </a:t>
            </a:r>
            <a:r>
              <a:rPr lang="en-US" sz="2800" dirty="0" err="1"/>
              <a:t>Schutzarm</a:t>
            </a:r>
            <a:r>
              <a:rPr lang="en-US" sz="2800" dirty="0"/>
              <a:t> </a:t>
            </a:r>
            <a:r>
              <a:rPr lang="en-US" sz="2800" dirty="0" err="1"/>
              <a:t>ist</a:t>
            </a:r>
            <a:r>
              <a:rPr lang="en-US" sz="2800" dirty="0"/>
              <a:t> </a:t>
            </a:r>
            <a:r>
              <a:rPr lang="en-US" sz="2800" dirty="0" err="1"/>
              <a:t>leicht</a:t>
            </a:r>
            <a:r>
              <a:rPr lang="en-US" sz="2800" dirty="0"/>
              <a:t> </a:t>
            </a:r>
            <a:r>
              <a:rPr lang="en-US" sz="2800" dirty="0" err="1"/>
              <a:t>angewinkelt</a:t>
            </a:r>
            <a:r>
              <a:rPr lang="en-US" sz="2800" dirty="0"/>
              <a:t> und </a:t>
            </a:r>
            <a:r>
              <a:rPr lang="en-US" sz="2800" dirty="0" err="1"/>
              <a:t>dient</a:t>
            </a:r>
            <a:r>
              <a:rPr lang="en-US" sz="2800" dirty="0"/>
              <a:t> </a:t>
            </a:r>
            <a:r>
              <a:rPr lang="en-US" sz="2800" dirty="0" err="1"/>
              <a:t>als</a:t>
            </a:r>
            <a:r>
              <a:rPr lang="en-US" sz="2800" dirty="0"/>
              <a:t> </a:t>
            </a:r>
            <a:r>
              <a:rPr lang="en-US" sz="2800" dirty="0" err="1"/>
              <a:t>Köperschutz</a:t>
            </a:r>
            <a:r>
              <a:rPr lang="en-US" sz="2800" dirty="0"/>
              <a:t>.</a:t>
            </a:r>
          </a:p>
          <a:p>
            <a:pPr marL="342900" indent="-342900">
              <a:lnSpc>
                <a:spcPct val="80000"/>
              </a:lnSpc>
              <a:spcBef>
                <a:spcPct val="20000"/>
              </a:spcBef>
              <a:buFontTx/>
              <a:buChar char="•"/>
            </a:pPr>
            <a:r>
              <a:rPr lang="en-US" sz="2800" dirty="0" err="1"/>
              <a:t>Der</a:t>
            </a:r>
            <a:r>
              <a:rPr lang="en-US" sz="2800" dirty="0"/>
              <a:t> </a:t>
            </a:r>
            <a:r>
              <a:rPr lang="en-US" sz="2800" dirty="0" err="1"/>
              <a:t>Softstock</a:t>
            </a:r>
            <a:r>
              <a:rPr lang="en-US" sz="2800" dirty="0"/>
              <a:t> </a:t>
            </a:r>
            <a:r>
              <a:rPr lang="en-US" sz="2800" dirty="0" err="1"/>
              <a:t>wird</a:t>
            </a:r>
            <a:r>
              <a:rPr lang="en-US" sz="2800" dirty="0"/>
              <a:t> </a:t>
            </a:r>
            <a:r>
              <a:rPr lang="en-US" sz="2800" dirty="0" err="1"/>
              <a:t>seitlich</a:t>
            </a:r>
            <a:r>
              <a:rPr lang="en-US" sz="2800" dirty="0"/>
              <a:t> </a:t>
            </a:r>
            <a:r>
              <a:rPr lang="en-US" sz="2800" dirty="0" err="1"/>
              <a:t>nach</a:t>
            </a:r>
            <a:r>
              <a:rPr lang="en-US" sz="2800" dirty="0"/>
              <a:t> </a:t>
            </a:r>
            <a:r>
              <a:rPr lang="en-US" sz="2800" dirty="0" err="1"/>
              <a:t>unten</a:t>
            </a:r>
            <a:r>
              <a:rPr lang="en-US" sz="2800" dirty="0"/>
              <a:t> </a:t>
            </a:r>
            <a:r>
              <a:rPr lang="en-US" sz="2800" dirty="0" err="1"/>
              <a:t>gehalten</a:t>
            </a:r>
            <a:r>
              <a:rPr lang="en-US" sz="2800" dirty="0"/>
              <a:t>.</a:t>
            </a:r>
          </a:p>
          <a:p>
            <a:pPr marL="342900" indent="-342900">
              <a:lnSpc>
                <a:spcPct val="80000"/>
              </a:lnSpc>
              <a:spcBef>
                <a:spcPct val="20000"/>
              </a:spcBef>
              <a:buFontTx/>
              <a:buChar char="•"/>
            </a:pPr>
            <a:r>
              <a:rPr lang="en-US" sz="2800" dirty="0" err="1"/>
              <a:t>Der</a:t>
            </a:r>
            <a:r>
              <a:rPr lang="en-US" sz="2800" dirty="0"/>
              <a:t> </a:t>
            </a:r>
            <a:r>
              <a:rPr lang="en-US" sz="2800" dirty="0" err="1"/>
              <a:t>Hund</a:t>
            </a:r>
            <a:r>
              <a:rPr lang="en-US" sz="2800" dirty="0"/>
              <a:t> </a:t>
            </a:r>
            <a:r>
              <a:rPr lang="en-US" sz="2800" dirty="0" err="1"/>
              <a:t>ist</a:t>
            </a:r>
            <a:r>
              <a:rPr lang="en-US" sz="2800" dirty="0"/>
              <a:t> </a:t>
            </a:r>
            <a:r>
              <a:rPr lang="en-US" sz="2800" dirty="0" err="1"/>
              <a:t>während</a:t>
            </a:r>
            <a:r>
              <a:rPr lang="en-US" sz="2800" dirty="0"/>
              <a:t> des "</a:t>
            </a:r>
            <a:r>
              <a:rPr lang="en-US" sz="2800" dirty="0" err="1"/>
              <a:t>Stellen</a:t>
            </a:r>
            <a:r>
              <a:rPr lang="en-US" sz="2800" dirty="0"/>
              <a:t> und </a:t>
            </a:r>
            <a:r>
              <a:rPr lang="en-US" sz="2800" dirty="0" err="1"/>
              <a:t>Verbellen</a:t>
            </a:r>
            <a:r>
              <a:rPr lang="en-US" sz="2800" dirty="0"/>
              <a:t>" </a:t>
            </a:r>
            <a:r>
              <a:rPr lang="en-US" sz="2800" dirty="0" err="1"/>
              <a:t>vom</a:t>
            </a:r>
            <a:r>
              <a:rPr lang="en-US" sz="2800" dirty="0"/>
              <a:t> </a:t>
            </a:r>
            <a:r>
              <a:rPr lang="en-US" sz="2800" dirty="0" err="1"/>
              <a:t>Helfer</a:t>
            </a:r>
            <a:r>
              <a:rPr lang="en-US" sz="2800" dirty="0"/>
              <a:t> </a:t>
            </a:r>
            <a:r>
              <a:rPr lang="en-US" sz="2800" dirty="0" err="1"/>
              <a:t>zu</a:t>
            </a:r>
            <a:r>
              <a:rPr lang="en-US" sz="2800" dirty="0"/>
              <a:t> </a:t>
            </a:r>
            <a:r>
              <a:rPr lang="en-US" sz="2800" i="1" u="sng" dirty="0" err="1"/>
              <a:t>beobachten</a:t>
            </a:r>
            <a:r>
              <a:rPr lang="en-US" sz="2800" dirty="0"/>
              <a:t>.</a:t>
            </a:r>
          </a:p>
          <a:p>
            <a:pPr marL="342900" indent="-342900">
              <a:lnSpc>
                <a:spcPct val="80000"/>
              </a:lnSpc>
              <a:spcBef>
                <a:spcPct val="20000"/>
              </a:spcBef>
              <a:buFontTx/>
              <a:buChar char="•"/>
            </a:pPr>
            <a:r>
              <a:rPr lang="en-US" sz="2800" dirty="0" err="1"/>
              <a:t>Hilfestellungen</a:t>
            </a:r>
            <a:r>
              <a:rPr lang="en-US" sz="2800" dirty="0"/>
              <a:t> </a:t>
            </a:r>
            <a:r>
              <a:rPr lang="en-US" sz="2800" dirty="0" err="1"/>
              <a:t>aller</a:t>
            </a:r>
            <a:r>
              <a:rPr lang="en-US" sz="2800" dirty="0"/>
              <a:t> Art </a:t>
            </a:r>
            <a:r>
              <a:rPr lang="en-US" sz="2800" dirty="0" err="1"/>
              <a:t>sind</a:t>
            </a:r>
            <a:r>
              <a:rPr lang="en-US" sz="2800" dirty="0"/>
              <a:t> </a:t>
            </a:r>
            <a:r>
              <a:rPr lang="en-US" sz="2800" dirty="0" err="1"/>
              <a:t>nicht</a:t>
            </a:r>
            <a:r>
              <a:rPr lang="en-US" sz="2800" dirty="0"/>
              <a:t> </a:t>
            </a:r>
            <a:r>
              <a:rPr lang="en-US" sz="2800" dirty="0" err="1"/>
              <a:t>zulässig</a:t>
            </a:r>
            <a:r>
              <a:rPr lang="en-US" sz="2800" dirty="0"/>
              <a:t>.</a:t>
            </a:r>
          </a:p>
          <a:p>
            <a:pPr marL="342900" indent="-342900">
              <a:lnSpc>
                <a:spcPct val="80000"/>
              </a:lnSpc>
              <a:spcBef>
                <a:spcPct val="20000"/>
              </a:spcBef>
              <a:buFontTx/>
              <a:buChar char="•"/>
            </a:pPr>
            <a:r>
              <a:rPr lang="en-US" sz="2800" dirty="0" err="1"/>
              <a:t>Beim</a:t>
            </a:r>
            <a:r>
              <a:rPr lang="en-US" sz="2800" dirty="0"/>
              <a:t> </a:t>
            </a:r>
            <a:r>
              <a:rPr lang="en-US" sz="2800" dirty="0" err="1"/>
              <a:t>Anstoßen</a:t>
            </a:r>
            <a:r>
              <a:rPr lang="en-US" sz="2800" dirty="0"/>
              <a:t> </a:t>
            </a:r>
            <a:r>
              <a:rPr lang="en-US" sz="2800" dirty="0" err="1"/>
              <a:t>oder</a:t>
            </a:r>
            <a:r>
              <a:rPr lang="en-US" sz="2800" dirty="0"/>
              <a:t> </a:t>
            </a:r>
            <a:r>
              <a:rPr lang="en-US" sz="2800" dirty="0" err="1"/>
              <a:t>Zufassen</a:t>
            </a:r>
            <a:r>
              <a:rPr lang="en-US" sz="2800" dirty="0"/>
              <a:t> des </a:t>
            </a:r>
            <a:r>
              <a:rPr lang="en-US" sz="2800" dirty="0" err="1"/>
              <a:t>Hundes</a:t>
            </a:r>
            <a:r>
              <a:rPr lang="en-US" sz="2800" dirty="0"/>
              <a:t> </a:t>
            </a:r>
            <a:r>
              <a:rPr lang="en-US" sz="2800" dirty="0" err="1"/>
              <a:t>sind</a:t>
            </a:r>
            <a:r>
              <a:rPr lang="en-US" sz="2800" dirty="0"/>
              <a:t> </a:t>
            </a:r>
            <a:r>
              <a:rPr lang="en-US" sz="2800" dirty="0" err="1"/>
              <a:t>seitens</a:t>
            </a:r>
            <a:r>
              <a:rPr lang="en-US" sz="2800" dirty="0"/>
              <a:t> des </a:t>
            </a:r>
            <a:r>
              <a:rPr lang="en-US" sz="2800" dirty="0" err="1"/>
              <a:t>Helfers</a:t>
            </a:r>
            <a:r>
              <a:rPr lang="en-US" sz="2800" dirty="0"/>
              <a:t> </a:t>
            </a:r>
            <a:r>
              <a:rPr lang="en-US" sz="2800" dirty="0" err="1"/>
              <a:t>keine</a:t>
            </a:r>
            <a:r>
              <a:rPr lang="en-US" sz="2800" dirty="0"/>
              <a:t> </a:t>
            </a:r>
            <a:r>
              <a:rPr lang="en-US" sz="2800" dirty="0" err="1"/>
              <a:t>Abwehrbewegungen</a:t>
            </a:r>
            <a:r>
              <a:rPr lang="en-US" sz="2800" dirty="0"/>
              <a:t> </a:t>
            </a:r>
            <a:r>
              <a:rPr lang="en-US" sz="2800" dirty="0" err="1"/>
              <a:t>erlaubt</a:t>
            </a:r>
            <a:r>
              <a:rPr lang="en-US" sz="2800" dirty="0"/>
              <a:t>.</a:t>
            </a:r>
          </a:p>
        </p:txBody>
      </p:sp>
      <p:sp>
        <p:nvSpPr>
          <p:cNvPr id="5" name="Foliennummernplatzhalter 4"/>
          <p:cNvSpPr>
            <a:spLocks noGrp="1"/>
          </p:cNvSpPr>
          <p:nvPr>
            <p:ph type="sldNum" sz="quarter" idx="12"/>
          </p:nvPr>
        </p:nvSpPr>
        <p:spPr/>
        <p:txBody>
          <a:bodyPr/>
          <a:lstStyle/>
          <a:p>
            <a:fld id="{42060E1C-7F94-48ED-A1E2-7080F3AD8941}" type="slidenum">
              <a:rPr lang="de-DE" smtClean="0"/>
              <a:pPr/>
              <a:t>35</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fade">
                                      <p:cBhvr>
                                        <p:cTn id="7" dur="500"/>
                                        <p:tgtEl>
                                          <p:spTgt spid="18944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9443"/>
                                        </p:tgtEl>
                                        <p:attrNameLst>
                                          <p:attrName>style.visibility</p:attrName>
                                        </p:attrNameLst>
                                      </p:cBhvr>
                                      <p:to>
                                        <p:strVal val="visible"/>
                                      </p:to>
                                    </p:set>
                                    <p:animEffect transition="in" filter="fade">
                                      <p:cBhvr>
                                        <p:cTn id="11" dur="500"/>
                                        <p:tgtEl>
                                          <p:spTgt spid="18944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9444">
                                            <p:txEl>
                                              <p:pRg st="0" end="0"/>
                                            </p:txEl>
                                          </p:spTgt>
                                        </p:tgtEl>
                                        <p:attrNameLst>
                                          <p:attrName>style.visibility</p:attrName>
                                        </p:attrNameLst>
                                      </p:cBhvr>
                                      <p:to>
                                        <p:strVal val="visible"/>
                                      </p:to>
                                    </p:set>
                                    <p:animEffect transition="in" filter="fade">
                                      <p:cBhvr>
                                        <p:cTn id="14" dur="500"/>
                                        <p:tgtEl>
                                          <p:spTgt spid="189444">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9444">
                                            <p:txEl>
                                              <p:pRg st="1" end="1"/>
                                            </p:txEl>
                                          </p:spTgt>
                                        </p:tgtEl>
                                        <p:attrNameLst>
                                          <p:attrName>style.visibility</p:attrName>
                                        </p:attrNameLst>
                                      </p:cBhvr>
                                      <p:to>
                                        <p:strVal val="visible"/>
                                      </p:to>
                                    </p:set>
                                    <p:animEffect transition="in" filter="fade">
                                      <p:cBhvr>
                                        <p:cTn id="17" dur="500"/>
                                        <p:tgtEl>
                                          <p:spTgt spid="189444">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9444">
                                            <p:txEl>
                                              <p:pRg st="2" end="2"/>
                                            </p:txEl>
                                          </p:spTgt>
                                        </p:tgtEl>
                                        <p:attrNameLst>
                                          <p:attrName>style.visibility</p:attrName>
                                        </p:attrNameLst>
                                      </p:cBhvr>
                                      <p:to>
                                        <p:strVal val="visible"/>
                                      </p:to>
                                    </p:set>
                                    <p:animEffect transition="in" filter="fade">
                                      <p:cBhvr>
                                        <p:cTn id="20" dur="500"/>
                                        <p:tgtEl>
                                          <p:spTgt spid="189444">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9444">
                                            <p:txEl>
                                              <p:pRg st="3" end="3"/>
                                            </p:txEl>
                                          </p:spTgt>
                                        </p:tgtEl>
                                        <p:attrNameLst>
                                          <p:attrName>style.visibility</p:attrName>
                                        </p:attrNameLst>
                                      </p:cBhvr>
                                      <p:to>
                                        <p:strVal val="visible"/>
                                      </p:to>
                                    </p:set>
                                    <p:animEffect transition="in" filter="fade">
                                      <p:cBhvr>
                                        <p:cTn id="23" dur="500"/>
                                        <p:tgtEl>
                                          <p:spTgt spid="189444">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9444">
                                            <p:txEl>
                                              <p:pRg st="4" end="4"/>
                                            </p:txEl>
                                          </p:spTgt>
                                        </p:tgtEl>
                                        <p:attrNameLst>
                                          <p:attrName>style.visibility</p:attrName>
                                        </p:attrNameLst>
                                      </p:cBhvr>
                                      <p:to>
                                        <p:strVal val="visible"/>
                                      </p:to>
                                    </p:set>
                                    <p:animEffect transition="in" filter="fade">
                                      <p:cBhvr>
                                        <p:cTn id="26" dur="500"/>
                                        <p:tgtEl>
                                          <p:spTgt spid="189444">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9444">
                                            <p:txEl>
                                              <p:pRg st="5" end="5"/>
                                            </p:txEl>
                                          </p:spTgt>
                                        </p:tgtEl>
                                        <p:attrNameLst>
                                          <p:attrName>style.visibility</p:attrName>
                                        </p:attrNameLst>
                                      </p:cBhvr>
                                      <p:to>
                                        <p:strVal val="visible"/>
                                      </p:to>
                                    </p:set>
                                    <p:animEffect transition="in" filter="fade">
                                      <p:cBhvr>
                                        <p:cTn id="29" dur="500"/>
                                        <p:tgtEl>
                                          <p:spTgt spid="1894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autoUpdateAnimBg="0"/>
      <p:bldP spid="189443" grpId="0" autoUpdateAnimBg="0"/>
      <p:bldP spid="189444"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052736"/>
          </a:xfrm>
        </p:spPr>
        <p:txBody>
          <a:bodyPr>
            <a:normAutofit/>
          </a:bodyPr>
          <a:lstStyle/>
          <a:p>
            <a:r>
              <a:rPr lang="de-DE" sz="3600" dirty="0" smtClean="0"/>
              <a:t>Hold </a:t>
            </a:r>
            <a:r>
              <a:rPr lang="de-DE" sz="3600" dirty="0" err="1" smtClean="0"/>
              <a:t>and</a:t>
            </a:r>
            <a:r>
              <a:rPr lang="de-DE" sz="3600" dirty="0" smtClean="0"/>
              <a:t> Bark  </a:t>
            </a:r>
            <a:r>
              <a:rPr lang="de-DE" sz="3600" dirty="0" err="1" smtClean="0"/>
              <a:t>Helper</a:t>
            </a:r>
            <a:r>
              <a:rPr lang="de-DE" sz="3600" dirty="0" smtClean="0"/>
              <a:t> </a:t>
            </a:r>
            <a:r>
              <a:rPr lang="de-DE" sz="3600" dirty="0" err="1" smtClean="0"/>
              <a:t>Behaviour</a:t>
            </a:r>
            <a:endParaRPr lang="de-DE" sz="3600" dirty="0"/>
          </a:p>
        </p:txBody>
      </p:sp>
      <p:sp>
        <p:nvSpPr>
          <p:cNvPr id="3" name="Inhaltsplatzhalter 2"/>
          <p:cNvSpPr>
            <a:spLocks noGrp="1"/>
          </p:cNvSpPr>
          <p:nvPr>
            <p:ph idx="1"/>
          </p:nvPr>
        </p:nvSpPr>
        <p:spPr>
          <a:xfrm>
            <a:off x="457200" y="1124744"/>
            <a:ext cx="8229600" cy="5001419"/>
          </a:xfrm>
        </p:spPr>
        <p:txBody>
          <a:bodyPr>
            <a:normAutofit/>
          </a:bodyPr>
          <a:lstStyle/>
          <a:p>
            <a:r>
              <a:rPr lang="de-DE" sz="2800" dirty="0" smtClean="0"/>
              <a:t>The </a:t>
            </a:r>
            <a:r>
              <a:rPr lang="de-DE" sz="2800" dirty="0" err="1" smtClean="0"/>
              <a:t>helper</a:t>
            </a:r>
            <a:r>
              <a:rPr lang="de-DE" sz="2800" dirty="0" smtClean="0"/>
              <a:t> </a:t>
            </a:r>
            <a:r>
              <a:rPr lang="de-DE" sz="2800" dirty="0" err="1" smtClean="0"/>
              <a:t>stands</a:t>
            </a:r>
            <a:r>
              <a:rPr lang="de-DE" sz="2800" dirty="0" smtClean="0"/>
              <a:t> in </a:t>
            </a:r>
            <a:r>
              <a:rPr lang="de-DE" sz="2800" dirty="0" err="1" smtClean="0"/>
              <a:t>the</a:t>
            </a:r>
            <a:r>
              <a:rPr lang="de-DE" sz="2800" dirty="0" smtClean="0"/>
              <a:t> blind, out </a:t>
            </a:r>
            <a:r>
              <a:rPr lang="de-DE" sz="2800" dirty="0" err="1" smtClean="0"/>
              <a:t>of</a:t>
            </a:r>
            <a:r>
              <a:rPr lang="de-DE" sz="2800" dirty="0" smtClean="0"/>
              <a:t> </a:t>
            </a:r>
            <a:r>
              <a:rPr lang="de-DE" sz="2800" dirty="0" err="1" smtClean="0"/>
              <a:t>sight</a:t>
            </a:r>
            <a:r>
              <a:rPr lang="de-DE" sz="2800" dirty="0" smtClean="0"/>
              <a:t> </a:t>
            </a:r>
            <a:r>
              <a:rPr lang="de-DE" sz="2800" dirty="0" err="1" smtClean="0"/>
              <a:t>of</a:t>
            </a:r>
            <a:r>
              <a:rPr lang="de-DE" sz="2800" dirty="0" smtClean="0"/>
              <a:t> </a:t>
            </a:r>
            <a:r>
              <a:rPr lang="de-DE" sz="2800" dirty="0" err="1" smtClean="0"/>
              <a:t>dog</a:t>
            </a:r>
            <a:r>
              <a:rPr lang="de-DE" sz="2800" dirty="0" smtClean="0"/>
              <a:t> </a:t>
            </a:r>
            <a:r>
              <a:rPr lang="de-DE" sz="2800" dirty="0" err="1" smtClean="0"/>
              <a:t>and</a:t>
            </a:r>
            <a:r>
              <a:rPr lang="de-DE" sz="2800" dirty="0" smtClean="0"/>
              <a:t> </a:t>
            </a:r>
            <a:r>
              <a:rPr lang="de-DE" sz="2800" dirty="0" err="1" smtClean="0"/>
              <a:t>handler</a:t>
            </a:r>
            <a:r>
              <a:rPr lang="de-DE" sz="2800" dirty="0" smtClean="0"/>
              <a:t>, </a:t>
            </a:r>
            <a:r>
              <a:rPr lang="de-DE" sz="2800" dirty="0" err="1" smtClean="0"/>
              <a:t>with</a:t>
            </a:r>
            <a:r>
              <a:rPr lang="de-DE" sz="2800" dirty="0" smtClean="0"/>
              <a:t> a non </a:t>
            </a:r>
            <a:r>
              <a:rPr lang="de-DE" sz="2800" dirty="0" err="1" smtClean="0"/>
              <a:t>threatening</a:t>
            </a:r>
            <a:r>
              <a:rPr lang="de-DE" sz="2800" dirty="0" smtClean="0"/>
              <a:t> </a:t>
            </a:r>
            <a:r>
              <a:rPr lang="de-DE" sz="2800" dirty="0" err="1" smtClean="0"/>
              <a:t>posture</a:t>
            </a:r>
            <a:r>
              <a:rPr lang="de-DE" sz="2800" dirty="0" smtClean="0"/>
              <a:t>. </a:t>
            </a:r>
          </a:p>
          <a:p>
            <a:r>
              <a:rPr lang="de-DE" sz="2800" dirty="0" smtClean="0"/>
              <a:t>The </a:t>
            </a:r>
            <a:r>
              <a:rPr lang="de-DE" sz="2800" dirty="0" err="1" smtClean="0"/>
              <a:t>sleeve</a:t>
            </a:r>
            <a:r>
              <a:rPr lang="de-DE" sz="2800" dirty="0" smtClean="0"/>
              <a:t> </a:t>
            </a:r>
            <a:r>
              <a:rPr lang="de-DE" sz="2800" dirty="0" err="1" smtClean="0"/>
              <a:t>is</a:t>
            </a:r>
            <a:r>
              <a:rPr lang="de-DE" sz="2800" dirty="0" smtClean="0"/>
              <a:t> </a:t>
            </a:r>
            <a:r>
              <a:rPr lang="de-DE" sz="2800" dirty="0" err="1" smtClean="0"/>
              <a:t>slightly</a:t>
            </a:r>
            <a:r>
              <a:rPr lang="de-DE" sz="2800" dirty="0" smtClean="0"/>
              <a:t> </a:t>
            </a:r>
            <a:r>
              <a:rPr lang="de-DE" sz="2800" dirty="0" err="1" smtClean="0"/>
              <a:t>angled</a:t>
            </a:r>
            <a:r>
              <a:rPr lang="de-DE" sz="2800" dirty="0" smtClean="0"/>
              <a:t> </a:t>
            </a:r>
            <a:r>
              <a:rPr lang="de-DE" sz="2800" dirty="0" err="1" smtClean="0"/>
              <a:t>and</a:t>
            </a:r>
            <a:r>
              <a:rPr lang="de-DE" sz="2800" dirty="0" smtClean="0"/>
              <a:t> </a:t>
            </a:r>
            <a:r>
              <a:rPr lang="de-DE" sz="2800" dirty="0" err="1" smtClean="0"/>
              <a:t>serves</a:t>
            </a:r>
            <a:r>
              <a:rPr lang="de-DE" sz="2800" dirty="0" smtClean="0"/>
              <a:t> </a:t>
            </a:r>
            <a:r>
              <a:rPr lang="de-DE" sz="2800" dirty="0" err="1" smtClean="0"/>
              <a:t>as</a:t>
            </a:r>
            <a:r>
              <a:rPr lang="de-DE" sz="2800" dirty="0" smtClean="0"/>
              <a:t> </a:t>
            </a:r>
            <a:r>
              <a:rPr lang="de-DE" sz="2800" dirty="0" err="1" smtClean="0"/>
              <a:t>body</a:t>
            </a:r>
            <a:r>
              <a:rPr lang="de-DE" sz="2800" dirty="0" smtClean="0"/>
              <a:t> </a:t>
            </a:r>
            <a:r>
              <a:rPr lang="de-DE" sz="2800" dirty="0" err="1" smtClean="0"/>
              <a:t>protection</a:t>
            </a:r>
            <a:r>
              <a:rPr lang="de-DE" sz="2800" dirty="0" smtClean="0"/>
              <a:t>.</a:t>
            </a:r>
          </a:p>
          <a:p>
            <a:r>
              <a:rPr lang="de-DE" sz="2800" dirty="0" smtClean="0"/>
              <a:t> The soft stick </a:t>
            </a:r>
            <a:r>
              <a:rPr lang="de-DE" sz="2800" dirty="0" err="1" smtClean="0"/>
              <a:t>is</a:t>
            </a:r>
            <a:r>
              <a:rPr lang="de-DE" sz="2800" dirty="0" smtClean="0"/>
              <a:t> </a:t>
            </a:r>
            <a:r>
              <a:rPr lang="de-DE" sz="2800" dirty="0" err="1" smtClean="0"/>
              <a:t>held</a:t>
            </a:r>
            <a:r>
              <a:rPr lang="de-DE" sz="2800" dirty="0" smtClean="0"/>
              <a:t> down </a:t>
            </a:r>
            <a:r>
              <a:rPr lang="de-DE" sz="2800" dirty="0" err="1" smtClean="0"/>
              <a:t>to</a:t>
            </a:r>
            <a:r>
              <a:rPr lang="de-DE" sz="2800" dirty="0" smtClean="0"/>
              <a:t> </a:t>
            </a:r>
            <a:r>
              <a:rPr lang="de-DE" sz="2800" dirty="0" err="1" smtClean="0"/>
              <a:t>the</a:t>
            </a:r>
            <a:r>
              <a:rPr lang="de-DE" sz="2800" dirty="0" smtClean="0"/>
              <a:t> </a:t>
            </a:r>
            <a:r>
              <a:rPr lang="de-DE" sz="2800" dirty="0" err="1" smtClean="0"/>
              <a:t>side</a:t>
            </a:r>
            <a:r>
              <a:rPr lang="de-DE" sz="2800" dirty="0" smtClean="0"/>
              <a:t>. </a:t>
            </a:r>
          </a:p>
          <a:p>
            <a:r>
              <a:rPr lang="de-DE" sz="2800" dirty="0" smtClean="0"/>
              <a:t>The </a:t>
            </a:r>
            <a:r>
              <a:rPr lang="de-DE" sz="2800" dirty="0" err="1" smtClean="0"/>
              <a:t>helper</a:t>
            </a:r>
            <a:r>
              <a:rPr lang="de-DE" sz="2800" dirty="0" smtClean="0"/>
              <a:t> </a:t>
            </a:r>
            <a:r>
              <a:rPr lang="de-DE" sz="2800" dirty="0" err="1" smtClean="0"/>
              <a:t>is</a:t>
            </a:r>
            <a:r>
              <a:rPr lang="de-DE" sz="2800" dirty="0" smtClean="0"/>
              <a:t> </a:t>
            </a:r>
            <a:r>
              <a:rPr lang="de-DE" sz="2800" dirty="0" err="1" smtClean="0"/>
              <a:t>to</a:t>
            </a:r>
            <a:r>
              <a:rPr lang="de-DE" sz="2800" dirty="0" smtClean="0"/>
              <a:t> </a:t>
            </a:r>
            <a:r>
              <a:rPr lang="de-DE" sz="2800" dirty="0" err="1" smtClean="0"/>
              <a:t>watch</a:t>
            </a:r>
            <a:r>
              <a:rPr lang="de-DE" sz="2800" dirty="0" smtClean="0"/>
              <a:t> </a:t>
            </a:r>
            <a:r>
              <a:rPr lang="de-DE" sz="2800" dirty="0" err="1" smtClean="0"/>
              <a:t>the</a:t>
            </a:r>
            <a:r>
              <a:rPr lang="de-DE" sz="2800" dirty="0" smtClean="0"/>
              <a:t> </a:t>
            </a:r>
            <a:r>
              <a:rPr lang="de-DE" sz="2800" dirty="0" err="1" smtClean="0"/>
              <a:t>dog</a:t>
            </a:r>
            <a:r>
              <a:rPr lang="de-DE" sz="2800" dirty="0" smtClean="0"/>
              <a:t> </a:t>
            </a:r>
            <a:r>
              <a:rPr lang="de-DE" sz="2800" dirty="0" err="1" smtClean="0"/>
              <a:t>during</a:t>
            </a:r>
            <a:r>
              <a:rPr lang="de-DE" sz="2800" dirty="0" smtClean="0"/>
              <a:t> </a:t>
            </a:r>
            <a:r>
              <a:rPr lang="de-DE" sz="2800" dirty="0" err="1" smtClean="0"/>
              <a:t>the</a:t>
            </a:r>
            <a:r>
              <a:rPr lang="de-DE" sz="2800" dirty="0" smtClean="0"/>
              <a:t> hold </a:t>
            </a:r>
            <a:r>
              <a:rPr lang="de-DE" sz="2800" dirty="0" err="1" smtClean="0"/>
              <a:t>and</a:t>
            </a:r>
            <a:r>
              <a:rPr lang="de-DE" sz="2800" dirty="0" smtClean="0"/>
              <a:t> </a:t>
            </a:r>
            <a:r>
              <a:rPr lang="de-DE" sz="2800" dirty="0" err="1" smtClean="0"/>
              <a:t>bark</a:t>
            </a:r>
            <a:r>
              <a:rPr lang="de-DE" sz="2800" dirty="0" smtClean="0"/>
              <a:t>.</a:t>
            </a:r>
          </a:p>
          <a:p>
            <a:r>
              <a:rPr lang="de-DE" sz="2800" dirty="0" smtClean="0"/>
              <a:t> Stimulation </a:t>
            </a:r>
            <a:r>
              <a:rPr lang="de-DE" sz="2800" dirty="0" err="1" smtClean="0"/>
              <a:t>of</a:t>
            </a:r>
            <a:r>
              <a:rPr lang="de-DE" sz="2800" dirty="0" smtClean="0"/>
              <a:t> </a:t>
            </a:r>
            <a:r>
              <a:rPr lang="de-DE" sz="2800" dirty="0" err="1" smtClean="0"/>
              <a:t>anykind</a:t>
            </a:r>
            <a:r>
              <a:rPr lang="de-DE" sz="2800" dirty="0" smtClean="0"/>
              <a:t> </a:t>
            </a:r>
            <a:r>
              <a:rPr lang="de-DE" sz="2800" dirty="0" err="1" smtClean="0"/>
              <a:t>is</a:t>
            </a:r>
            <a:r>
              <a:rPr lang="de-DE" sz="2800" dirty="0" smtClean="0"/>
              <a:t> not </a:t>
            </a:r>
            <a:r>
              <a:rPr lang="de-DE" sz="2800" dirty="0" err="1" smtClean="0"/>
              <a:t>allowed</a:t>
            </a:r>
            <a:r>
              <a:rPr lang="de-DE" sz="2800" dirty="0" smtClean="0"/>
              <a:t>. </a:t>
            </a:r>
          </a:p>
          <a:p>
            <a:r>
              <a:rPr lang="de-DE" sz="2800" dirty="0" err="1" smtClean="0"/>
              <a:t>If</a:t>
            </a:r>
            <a:r>
              <a:rPr lang="de-DE" sz="2800" dirty="0" smtClean="0"/>
              <a:t> </a:t>
            </a:r>
            <a:r>
              <a:rPr lang="de-DE" sz="2800" dirty="0" err="1" smtClean="0"/>
              <a:t>the</a:t>
            </a:r>
            <a:r>
              <a:rPr lang="de-DE" sz="2800" dirty="0" smtClean="0"/>
              <a:t> </a:t>
            </a:r>
            <a:r>
              <a:rPr lang="de-DE" sz="2800" dirty="0" err="1" smtClean="0"/>
              <a:t>dog</a:t>
            </a:r>
            <a:r>
              <a:rPr lang="de-DE" sz="2800" dirty="0" smtClean="0"/>
              <a:t> </a:t>
            </a:r>
            <a:r>
              <a:rPr lang="de-DE" sz="2800" dirty="0" err="1" smtClean="0"/>
              <a:t>bumps</a:t>
            </a:r>
            <a:r>
              <a:rPr lang="de-DE" sz="2800" dirty="0" smtClean="0"/>
              <a:t> </a:t>
            </a:r>
            <a:r>
              <a:rPr lang="de-DE" sz="2800" dirty="0" err="1" smtClean="0"/>
              <a:t>or</a:t>
            </a:r>
            <a:r>
              <a:rPr lang="de-DE" sz="2800" dirty="0" smtClean="0"/>
              <a:t> </a:t>
            </a:r>
            <a:r>
              <a:rPr lang="de-DE" sz="2800" dirty="0" err="1" smtClean="0"/>
              <a:t>bites</a:t>
            </a:r>
            <a:r>
              <a:rPr lang="de-DE" sz="2800" dirty="0" smtClean="0"/>
              <a:t>, </a:t>
            </a:r>
            <a:r>
              <a:rPr lang="de-DE" sz="2800" dirty="0" err="1" smtClean="0"/>
              <a:t>the</a:t>
            </a:r>
            <a:r>
              <a:rPr lang="de-DE" sz="2800" dirty="0" smtClean="0"/>
              <a:t> </a:t>
            </a:r>
            <a:r>
              <a:rPr lang="de-DE" sz="2800" dirty="0" err="1" smtClean="0"/>
              <a:t>helper</a:t>
            </a:r>
            <a:r>
              <a:rPr lang="de-DE" sz="2800" dirty="0" smtClean="0"/>
              <a:t> </a:t>
            </a:r>
            <a:r>
              <a:rPr lang="de-DE" sz="2800" dirty="0" err="1" smtClean="0"/>
              <a:t>is</a:t>
            </a:r>
            <a:r>
              <a:rPr lang="de-DE" sz="2800" dirty="0" smtClean="0"/>
              <a:t> not </a:t>
            </a:r>
            <a:r>
              <a:rPr lang="de-DE" sz="2800" dirty="0" err="1" smtClean="0"/>
              <a:t>allowed</a:t>
            </a:r>
            <a:r>
              <a:rPr lang="de-DE" sz="2800" dirty="0" smtClean="0"/>
              <a:t> </a:t>
            </a:r>
            <a:r>
              <a:rPr lang="de-DE" sz="2800" dirty="0" err="1" smtClean="0"/>
              <a:t>to</a:t>
            </a:r>
            <a:r>
              <a:rPr lang="de-DE" sz="2800" dirty="0" smtClean="0"/>
              <a:t> </a:t>
            </a:r>
            <a:r>
              <a:rPr lang="de-DE" sz="2800" dirty="0" err="1" smtClean="0"/>
              <a:t>make</a:t>
            </a:r>
            <a:r>
              <a:rPr lang="de-DE" sz="2800" dirty="0" smtClean="0"/>
              <a:t> </a:t>
            </a:r>
            <a:r>
              <a:rPr lang="de-DE" sz="2800" dirty="0" err="1" smtClean="0"/>
              <a:t>any</a:t>
            </a:r>
            <a:r>
              <a:rPr lang="de-DE" sz="2800" dirty="0" smtClean="0"/>
              <a:t> defensive </a:t>
            </a:r>
            <a:r>
              <a:rPr lang="de-DE" sz="2800" dirty="0" err="1" smtClean="0"/>
              <a:t>movements</a:t>
            </a:r>
            <a:r>
              <a:rPr lang="de-DE" sz="2800" dirty="0" smtClean="0"/>
              <a:t>.</a:t>
            </a:r>
            <a:endParaRPr lang="de-DE" sz="2800"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36</a:t>
            </a:fld>
            <a:endParaRPr lang="de-D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704850" y="188913"/>
            <a:ext cx="7734300" cy="1079847"/>
          </a:xfrm>
        </p:spPr>
        <p:txBody>
          <a:bodyPr>
            <a:normAutofit fontScale="90000"/>
          </a:bodyPr>
          <a:lstStyle/>
          <a:p>
            <a:pPr eaLnBrk="1" hangingPunct="1"/>
            <a:r>
              <a:rPr lang="de-DE" sz="4000" dirty="0" smtClean="0">
                <a:ea typeface="ＭＳ Ｐゴシック" pitchFamily="34" charset="-128"/>
              </a:rPr>
              <a:t>IGP Abteilung C</a:t>
            </a:r>
            <a:br>
              <a:rPr lang="de-DE" sz="4000" dirty="0" smtClean="0">
                <a:ea typeface="ＭＳ Ｐゴシック" pitchFamily="34" charset="-128"/>
              </a:rPr>
            </a:br>
            <a:r>
              <a:rPr lang="de-DE" sz="3600" dirty="0" smtClean="0">
                <a:ea typeface="ＭＳ Ｐゴシック" pitchFamily="34" charset="-128"/>
              </a:rPr>
              <a:t>Stellen und Verbellen</a:t>
            </a:r>
            <a:endParaRPr lang="en-US" sz="3600" dirty="0" smtClean="0">
              <a:ea typeface="ＭＳ Ｐゴシック" pitchFamily="34" charset="-128"/>
            </a:endParaRPr>
          </a:p>
        </p:txBody>
      </p:sp>
      <p:sp>
        <p:nvSpPr>
          <p:cNvPr id="190467" name="Rectangle 3"/>
          <p:cNvSpPr>
            <a:spLocks noGrp="1" noChangeArrowheads="1"/>
          </p:cNvSpPr>
          <p:nvPr>
            <p:ph type="body" idx="1"/>
          </p:nvPr>
        </p:nvSpPr>
        <p:spPr>
          <a:xfrm>
            <a:off x="419100" y="1844824"/>
            <a:ext cx="8305800" cy="4752826"/>
          </a:xfrm>
        </p:spPr>
        <p:txBody>
          <a:bodyPr/>
          <a:lstStyle/>
          <a:p>
            <a:pPr eaLnBrk="1" hangingPunct="1">
              <a:lnSpc>
                <a:spcPct val="80000"/>
              </a:lnSpc>
            </a:pPr>
            <a:r>
              <a:rPr lang="en-US" sz="2800" dirty="0" smtClean="0">
                <a:ea typeface="ＭＳ Ｐゴシック" pitchFamily="34" charset="-128"/>
              </a:rPr>
              <a:t>Das "</a:t>
            </a:r>
            <a:r>
              <a:rPr lang="en-US" sz="2800" dirty="0" err="1" smtClean="0">
                <a:ea typeface="ＭＳ Ｐゴシック" pitchFamily="34" charset="-128"/>
              </a:rPr>
              <a:t>Stellen</a:t>
            </a:r>
            <a:r>
              <a:rPr lang="en-US" sz="2800" dirty="0" smtClean="0">
                <a:ea typeface="ＭＳ Ｐゴシック" pitchFamily="34" charset="-128"/>
              </a:rPr>
              <a:t>" und "</a:t>
            </a:r>
            <a:r>
              <a:rPr lang="en-US" sz="2800" dirty="0" err="1" smtClean="0">
                <a:ea typeface="ＭＳ Ｐゴシック" pitchFamily="34" charset="-128"/>
              </a:rPr>
              <a:t>Verbellen</a:t>
            </a:r>
            <a:r>
              <a:rPr lang="en-US" sz="2800" dirty="0" smtClean="0">
                <a:ea typeface="ＭＳ Ｐゴシック" pitchFamily="34" charset="-128"/>
              </a:rPr>
              <a:t>" </a:t>
            </a:r>
            <a:r>
              <a:rPr lang="en-US" sz="2800" dirty="0" err="1" smtClean="0">
                <a:ea typeface="ＭＳ Ｐゴシック" pitchFamily="34" charset="-128"/>
              </a:rPr>
              <a:t>ist</a:t>
            </a:r>
            <a:r>
              <a:rPr lang="en-US" sz="2800" dirty="0" smtClean="0">
                <a:ea typeface="ＭＳ Ｐゴシック" pitchFamily="34" charset="-128"/>
              </a:rPr>
              <a:t> </a:t>
            </a:r>
            <a:r>
              <a:rPr lang="en-US" sz="2800" dirty="0" err="1" smtClean="0">
                <a:ea typeface="ＭＳ Ｐゴシック" pitchFamily="34" charset="-128"/>
              </a:rPr>
              <a:t>getrennt</a:t>
            </a:r>
            <a:r>
              <a:rPr lang="en-US" sz="2800" dirty="0" smtClean="0">
                <a:ea typeface="ＭＳ Ｐゴシック" pitchFamily="34" charset="-128"/>
              </a:rPr>
              <a:t> </a:t>
            </a:r>
            <a:r>
              <a:rPr lang="en-US" sz="2800" dirty="0" err="1" smtClean="0">
                <a:ea typeface="ＭＳ Ｐゴシック" pitchFamily="34" charset="-128"/>
              </a:rPr>
              <a:t>zu</a:t>
            </a:r>
            <a:r>
              <a:rPr lang="en-US" sz="2800" dirty="0" smtClean="0">
                <a:ea typeface="ＭＳ Ｐゴシック" pitchFamily="34" charset="-128"/>
              </a:rPr>
              <a:t> </a:t>
            </a:r>
            <a:r>
              <a:rPr lang="en-US" sz="2800" dirty="0" err="1" smtClean="0">
                <a:ea typeface="ＭＳ Ｐゴシック" pitchFamily="34" charset="-128"/>
              </a:rPr>
              <a:t>bewerten</a:t>
            </a:r>
            <a:r>
              <a:rPr lang="en-US" sz="2800" dirty="0" smtClean="0">
                <a:ea typeface="ＭＳ Ｐゴシック" pitchFamily="34" charset="-128"/>
              </a:rPr>
              <a:t> und </a:t>
            </a:r>
            <a:r>
              <a:rPr lang="en-US" sz="2800" dirty="0" err="1" smtClean="0">
                <a:ea typeface="ＭＳ Ｐゴシック" pitchFamily="34" charset="-128"/>
              </a:rPr>
              <a:t>dementsprechend</a:t>
            </a:r>
            <a:r>
              <a:rPr lang="en-US" sz="2800" dirty="0" smtClean="0">
                <a:ea typeface="ＭＳ Ｐゴシック" pitchFamily="34" charset="-128"/>
              </a:rPr>
              <a:t> </a:t>
            </a:r>
            <a:r>
              <a:rPr lang="en-US" sz="2800" dirty="0" err="1" smtClean="0">
                <a:ea typeface="ＭＳ Ｐゴシック" pitchFamily="34" charset="-128"/>
              </a:rPr>
              <a:t>zu</a:t>
            </a:r>
            <a:r>
              <a:rPr lang="en-US" sz="2800" dirty="0" smtClean="0">
                <a:ea typeface="ＭＳ Ｐゴシック" pitchFamily="34" charset="-128"/>
              </a:rPr>
              <a:t> </a:t>
            </a:r>
            <a:r>
              <a:rPr lang="en-US" sz="2800" dirty="0" err="1" smtClean="0">
                <a:ea typeface="ＭＳ Ｐゴシック" pitchFamily="34" charset="-128"/>
              </a:rPr>
              <a:t>besprechen</a:t>
            </a:r>
            <a:r>
              <a:rPr lang="en-US" sz="2800" dirty="0" smtClean="0">
                <a:ea typeface="ＭＳ Ｐゴシック" pitchFamily="34" charset="-128"/>
              </a:rPr>
              <a:t>.</a:t>
            </a:r>
          </a:p>
          <a:p>
            <a:pPr eaLnBrk="1" hangingPunct="1">
              <a:lnSpc>
                <a:spcPct val="80000"/>
              </a:lnSpc>
            </a:pPr>
            <a:r>
              <a:rPr lang="en-US" sz="2800" dirty="0" smtClean="0">
                <a:ea typeface="ＭＳ Ｐゴシック" pitchFamily="34" charset="-128"/>
              </a:rPr>
              <a:t>Die </a:t>
            </a:r>
            <a:r>
              <a:rPr lang="en-US" sz="2800" dirty="0" err="1" smtClean="0">
                <a:ea typeface="ＭＳ Ｐゴシック" pitchFamily="34" charset="-128"/>
              </a:rPr>
              <a:t>Gesamtpunktzahl</a:t>
            </a:r>
            <a:r>
              <a:rPr lang="en-US" sz="2800" dirty="0" smtClean="0">
                <a:ea typeface="ＭＳ Ｐゴシック" pitchFamily="34" charset="-128"/>
              </a:rPr>
              <a:t> von 15 </a:t>
            </a:r>
            <a:r>
              <a:rPr lang="en-US" sz="2800" dirty="0" err="1" smtClean="0">
                <a:ea typeface="ＭＳ Ｐゴシック" pitchFamily="34" charset="-128"/>
              </a:rPr>
              <a:t>Punkten</a:t>
            </a:r>
            <a:r>
              <a:rPr lang="en-US" sz="2800" dirty="0" smtClean="0">
                <a:ea typeface="ＭＳ Ｐゴシック" pitchFamily="34" charset="-128"/>
              </a:rPr>
              <a:t> </a:t>
            </a:r>
            <a:r>
              <a:rPr lang="en-US" sz="2800" dirty="0" err="1" smtClean="0">
                <a:ea typeface="ＭＳ Ｐゴシック" pitchFamily="34" charset="-128"/>
              </a:rPr>
              <a:t>ist</a:t>
            </a:r>
            <a:r>
              <a:rPr lang="en-US" sz="2800" dirty="0" smtClean="0">
                <a:ea typeface="ＭＳ Ｐゴシック" pitchFamily="34" charset="-128"/>
              </a:rPr>
              <a:t> </a:t>
            </a:r>
            <a:r>
              <a:rPr lang="en-US" sz="2800" dirty="0" err="1" smtClean="0">
                <a:ea typeface="ＭＳ Ｐゴシック" pitchFamily="34" charset="-128"/>
              </a:rPr>
              <a:t>demnach</a:t>
            </a:r>
            <a:r>
              <a:rPr lang="en-US" sz="2800" dirty="0" smtClean="0">
                <a:ea typeface="ＭＳ Ｐゴシック" pitchFamily="34" charset="-128"/>
              </a:rPr>
              <a:t> </a:t>
            </a:r>
            <a:r>
              <a:rPr lang="en-US" sz="2800" dirty="0" err="1" smtClean="0">
                <a:ea typeface="ＭＳ Ｐゴシック" pitchFamily="34" charset="-128"/>
              </a:rPr>
              <a:t>zu</a:t>
            </a:r>
            <a:r>
              <a:rPr lang="en-US" sz="2800" dirty="0" smtClean="0">
                <a:ea typeface="ＭＳ Ｐゴシック" pitchFamily="34" charset="-128"/>
              </a:rPr>
              <a:t> </a:t>
            </a:r>
            <a:r>
              <a:rPr lang="en-US" sz="2800" dirty="0" err="1" smtClean="0">
                <a:ea typeface="ＭＳ Ｐゴシック" pitchFamily="34" charset="-128"/>
              </a:rPr>
              <a:t>unterteilen</a:t>
            </a:r>
            <a:r>
              <a:rPr lang="en-US" sz="2800" dirty="0" smtClean="0">
                <a:ea typeface="ＭＳ Ｐゴシック" pitchFamily="34" charset="-128"/>
              </a:rPr>
              <a:t> in ...</a:t>
            </a:r>
          </a:p>
          <a:p>
            <a:pPr marL="536575" lvl="1" indent="-14288" eaLnBrk="1" hangingPunct="1">
              <a:lnSpc>
                <a:spcPct val="80000"/>
              </a:lnSpc>
            </a:pPr>
            <a:r>
              <a:rPr lang="en-US" sz="2400" dirty="0" smtClean="0">
                <a:ea typeface="ＭＳ Ｐゴシック" pitchFamily="34" charset="-128"/>
              </a:rPr>
              <a:t>"</a:t>
            </a:r>
            <a:r>
              <a:rPr lang="en-US" sz="2400" dirty="0" err="1" smtClean="0">
                <a:ea typeface="ＭＳ Ｐゴシック" pitchFamily="34" charset="-128"/>
              </a:rPr>
              <a:t>Stellen</a:t>
            </a:r>
            <a:r>
              <a:rPr lang="en-US" sz="2400" dirty="0" smtClean="0">
                <a:ea typeface="ＭＳ Ｐゴシック" pitchFamily="34" charset="-128"/>
              </a:rPr>
              <a:t>"		          </a:t>
            </a:r>
            <a:r>
              <a:rPr lang="en-US" sz="2400" dirty="0" smtClean="0">
                <a:ea typeface="ＭＳ Ｐゴシック" pitchFamily="34" charset="-128"/>
                <a:sym typeface="Wingdings 2" pitchFamily="18" charset="2"/>
              </a:rPr>
              <a:t>	</a:t>
            </a:r>
            <a:r>
              <a:rPr lang="en-US" sz="2400" dirty="0" smtClean="0">
                <a:solidFill>
                  <a:srgbClr val="FF0000"/>
                </a:solidFill>
                <a:ea typeface="ＭＳ Ｐゴシック" pitchFamily="34" charset="-128"/>
                <a:sym typeface="Wingdings 2" pitchFamily="18" charset="2"/>
              </a:rPr>
              <a:t>10</a:t>
            </a:r>
            <a:r>
              <a:rPr lang="en-US" sz="2400" dirty="0" smtClean="0">
                <a:ea typeface="ＭＳ Ｐゴシック" pitchFamily="34" charset="-128"/>
                <a:sym typeface="Wingdings 2" pitchFamily="18" charset="2"/>
              </a:rPr>
              <a:t> </a:t>
            </a:r>
            <a:r>
              <a:rPr lang="en-US" sz="2400" dirty="0" err="1" smtClean="0">
                <a:ea typeface="ＭＳ Ｐゴシック" pitchFamily="34" charset="-128"/>
                <a:sym typeface="Wingdings 2" pitchFamily="18" charset="2"/>
              </a:rPr>
              <a:t>Punkte</a:t>
            </a:r>
            <a:endParaRPr lang="en-US" sz="2400" dirty="0" smtClean="0">
              <a:ea typeface="ＭＳ Ｐゴシック" pitchFamily="34" charset="-128"/>
              <a:sym typeface="Wingdings 2" pitchFamily="18" charset="2"/>
            </a:endParaRPr>
          </a:p>
          <a:p>
            <a:pPr marL="536575" lvl="1" indent="-14288" eaLnBrk="1" hangingPunct="1">
              <a:lnSpc>
                <a:spcPct val="80000"/>
              </a:lnSpc>
            </a:pPr>
            <a:r>
              <a:rPr lang="en-US" sz="2400" dirty="0" smtClean="0">
                <a:ea typeface="ＭＳ Ｐゴシック" pitchFamily="34" charset="-128"/>
                <a:sym typeface="Wingdings 2" pitchFamily="18" charset="2"/>
              </a:rPr>
              <a:t>"</a:t>
            </a:r>
            <a:r>
              <a:rPr lang="en-US" sz="2400" dirty="0" err="1" smtClean="0">
                <a:ea typeface="ＭＳ Ｐゴシック" pitchFamily="34" charset="-128"/>
                <a:sym typeface="Wingdings 2" pitchFamily="18" charset="2"/>
              </a:rPr>
              <a:t>Verbellen</a:t>
            </a:r>
            <a:r>
              <a:rPr lang="en-US" sz="2400" dirty="0" smtClean="0">
                <a:ea typeface="ＭＳ Ｐゴシック" pitchFamily="34" charset="-128"/>
                <a:sym typeface="Wingdings 2" pitchFamily="18" charset="2"/>
              </a:rPr>
              <a:t>"	           	   5 </a:t>
            </a:r>
            <a:r>
              <a:rPr lang="en-US" sz="2400" dirty="0" err="1" smtClean="0">
                <a:ea typeface="ＭＳ Ｐゴシック" pitchFamily="34" charset="-128"/>
                <a:sym typeface="Wingdings 2" pitchFamily="18" charset="2"/>
              </a:rPr>
              <a:t>Punkte</a:t>
            </a:r>
            <a:endParaRPr lang="en-US" sz="2400" dirty="0" smtClean="0">
              <a:ea typeface="ＭＳ Ｐゴシック" pitchFamily="34" charset="-128"/>
              <a:sym typeface="Wingdings 2" pitchFamily="18" charset="2"/>
            </a:endParaRPr>
          </a:p>
          <a:p>
            <a:pPr eaLnBrk="1" hangingPunct="1">
              <a:lnSpc>
                <a:spcPct val="80000"/>
              </a:lnSpc>
            </a:pPr>
            <a:r>
              <a:rPr lang="en-US" sz="2800" dirty="0" err="1" smtClean="0">
                <a:ea typeface="ＭＳ Ｐゴシック" pitchFamily="34" charset="-128"/>
                <a:sym typeface="Wingdings 2" pitchFamily="18" charset="2"/>
              </a:rPr>
              <a:t>Entwertung</a:t>
            </a:r>
            <a:r>
              <a:rPr lang="en-US" sz="2800" dirty="0" smtClean="0">
                <a:ea typeface="ＭＳ Ｐゴシック" pitchFamily="34" charset="-128"/>
                <a:sym typeface="Wingdings 2" pitchFamily="18" charset="2"/>
              </a:rPr>
              <a:t> </a:t>
            </a:r>
            <a:r>
              <a:rPr lang="en-US" sz="2800" dirty="0" err="1" smtClean="0">
                <a:ea typeface="ＭＳ Ｐゴシック" pitchFamily="34" charset="-128"/>
                <a:sym typeface="Wingdings 2" pitchFamily="18" charset="2"/>
              </a:rPr>
              <a:t>für</a:t>
            </a:r>
            <a:r>
              <a:rPr lang="en-US" sz="2800" dirty="0" smtClean="0">
                <a:ea typeface="ＭＳ Ｐゴシック" pitchFamily="34" charset="-128"/>
                <a:sym typeface="Wingdings 2" pitchFamily="18" charset="2"/>
              </a:rPr>
              <a:t> "</a:t>
            </a:r>
            <a:r>
              <a:rPr lang="en-US" sz="2800" dirty="0" err="1" smtClean="0">
                <a:ea typeface="ＭＳ Ｐゴシック" pitchFamily="34" charset="-128"/>
                <a:sym typeface="Wingdings 2" pitchFamily="18" charset="2"/>
              </a:rPr>
              <a:t>Verbellen</a:t>
            </a:r>
            <a:r>
              <a:rPr lang="en-US" sz="2800" dirty="0" smtClean="0">
                <a:ea typeface="ＭＳ Ｐゴシック" pitchFamily="34" charset="-128"/>
                <a:sym typeface="Wingdings 2" pitchFamily="18" charset="2"/>
              </a:rPr>
              <a:t>"</a:t>
            </a:r>
          </a:p>
          <a:p>
            <a:pPr marL="536575" lvl="1" indent="-14288" eaLnBrk="1" hangingPunct="1">
              <a:lnSpc>
                <a:spcPct val="80000"/>
              </a:lnSpc>
              <a:buFontTx/>
              <a:buNone/>
            </a:pPr>
            <a:r>
              <a:rPr lang="en-US" sz="2400" dirty="0" err="1" smtClean="0">
                <a:ea typeface="ＭＳ Ｐゴシック" pitchFamily="34" charset="-128"/>
                <a:sym typeface="Wingdings 2" pitchFamily="18" charset="2"/>
              </a:rPr>
              <a:t>schwaches</a:t>
            </a:r>
            <a:r>
              <a:rPr lang="en-US" sz="2400" dirty="0" smtClean="0">
                <a:ea typeface="ＭＳ Ｐゴシック" pitchFamily="34" charset="-128"/>
                <a:sym typeface="Wingdings 2" pitchFamily="18" charset="2"/>
              </a:rPr>
              <a:t> </a:t>
            </a:r>
            <a:r>
              <a:rPr lang="en-US" sz="2400" dirty="0" err="1" smtClean="0">
                <a:ea typeface="ＭＳ Ｐゴシック" pitchFamily="34" charset="-128"/>
                <a:sym typeface="Wingdings 2" pitchFamily="18" charset="2"/>
              </a:rPr>
              <a:t>Verbellen</a:t>
            </a:r>
            <a:r>
              <a:rPr lang="en-US" sz="2400" dirty="0" smtClean="0">
                <a:ea typeface="ＭＳ Ｐゴシック" pitchFamily="34" charset="-128"/>
                <a:sym typeface="Wingdings 2" pitchFamily="18" charset="2"/>
              </a:rPr>
              <a:t> (</a:t>
            </a:r>
            <a:r>
              <a:rPr lang="en-US" sz="2400" dirty="0" err="1" smtClean="0">
                <a:ea typeface="ＭＳ Ｐゴシック" pitchFamily="34" charset="-128"/>
                <a:sym typeface="Wingdings 2" pitchFamily="18" charset="2"/>
              </a:rPr>
              <a:t>drucklos</a:t>
            </a:r>
            <a:r>
              <a:rPr lang="en-US" sz="2400" dirty="0" smtClean="0">
                <a:ea typeface="ＭＳ Ｐゴシック" pitchFamily="34" charset="-128"/>
                <a:sym typeface="Wingdings 2" pitchFamily="18" charset="2"/>
              </a:rPr>
              <a:t>, </a:t>
            </a:r>
            <a:r>
              <a:rPr lang="en-US" sz="2400" dirty="0" err="1" smtClean="0">
                <a:ea typeface="ＭＳ Ｐゴシック" pitchFamily="34" charset="-128"/>
                <a:sym typeface="Wingdings 2" pitchFamily="18" charset="2"/>
              </a:rPr>
              <a:t>nicht</a:t>
            </a:r>
            <a:r>
              <a:rPr lang="en-US" sz="2400" dirty="0" smtClean="0">
                <a:ea typeface="ＭＳ Ｐゴシック" pitchFamily="34" charset="-128"/>
                <a:sym typeface="Wingdings 2" pitchFamily="18" charset="2"/>
              </a:rPr>
              <a:t> </a:t>
            </a:r>
            <a:r>
              <a:rPr lang="en-US" sz="2400" dirty="0" err="1" smtClean="0">
                <a:ea typeface="ＭＳ Ｐゴシック" pitchFamily="34" charset="-128"/>
                <a:sym typeface="Wingdings 2" pitchFamily="18" charset="2"/>
              </a:rPr>
              <a:t>energisch</a:t>
            </a:r>
            <a:r>
              <a:rPr lang="en-US" sz="2400" dirty="0" smtClean="0">
                <a:ea typeface="ＭＳ Ｐゴシック" pitchFamily="34" charset="-128"/>
                <a:sym typeface="Wingdings 2" pitchFamily="18" charset="2"/>
              </a:rPr>
              <a:t>) </a:t>
            </a:r>
            <a:r>
              <a:rPr lang="en-US" sz="2400" dirty="0" err="1" smtClean="0">
                <a:ea typeface="ＭＳ Ｐゴシック" pitchFamily="34" charset="-128"/>
                <a:sym typeface="Wingdings 2" pitchFamily="18" charset="2"/>
              </a:rPr>
              <a:t>nicht</a:t>
            </a:r>
            <a:r>
              <a:rPr lang="en-US" sz="2400" dirty="0" smtClean="0">
                <a:ea typeface="ＭＳ Ｐゴシック" pitchFamily="34" charset="-128"/>
                <a:sym typeface="Wingdings 2" pitchFamily="18" charset="2"/>
              </a:rPr>
              <a:t> </a:t>
            </a:r>
            <a:r>
              <a:rPr lang="en-US" sz="2400" dirty="0" err="1" smtClean="0">
                <a:ea typeface="ＭＳ Ｐゴシック" pitchFamily="34" charset="-128"/>
                <a:sym typeface="Wingdings 2" pitchFamily="18" charset="2"/>
              </a:rPr>
              <a:t>anhaltendes</a:t>
            </a:r>
            <a:r>
              <a:rPr lang="en-US" sz="2400" dirty="0" smtClean="0">
                <a:ea typeface="ＭＳ Ｐゴシック" pitchFamily="34" charset="-128"/>
                <a:sym typeface="Wingdings 2" pitchFamily="18" charset="2"/>
              </a:rPr>
              <a:t> </a:t>
            </a:r>
            <a:r>
              <a:rPr lang="en-US" sz="2400" dirty="0" err="1" smtClean="0">
                <a:ea typeface="ＭＳ Ｐゴシック" pitchFamily="34" charset="-128"/>
                <a:sym typeface="Wingdings 2" pitchFamily="18" charset="2"/>
              </a:rPr>
              <a:t>Verbellen</a:t>
            </a:r>
            <a:endParaRPr lang="en-US" sz="2400" dirty="0" smtClean="0">
              <a:ea typeface="ＭＳ Ｐゴシック" pitchFamily="34" charset="-128"/>
              <a:sym typeface="Wingdings 2" pitchFamily="18" charset="2"/>
            </a:endParaRPr>
          </a:p>
          <a:p>
            <a:pPr marL="536575" lvl="1" indent="-14288" eaLnBrk="1" hangingPunct="1">
              <a:lnSpc>
                <a:spcPct val="80000"/>
              </a:lnSpc>
              <a:buClr>
                <a:srgbClr val="FF3300"/>
              </a:buClr>
            </a:pPr>
            <a:r>
              <a:rPr lang="en-US" sz="2400" dirty="0" smtClean="0">
                <a:solidFill>
                  <a:srgbClr val="FF3300"/>
                </a:solidFill>
                <a:ea typeface="ＭＳ Ｐゴシック" pitchFamily="34" charset="-128"/>
                <a:sym typeface="Wingdings 2" pitchFamily="18" charset="2"/>
              </a:rPr>
              <a:t> </a:t>
            </a:r>
            <a:r>
              <a:rPr lang="en-US" sz="2400" dirty="0" err="1" smtClean="0">
                <a:solidFill>
                  <a:srgbClr val="FF3300"/>
                </a:solidFill>
                <a:ea typeface="ＭＳ Ｐゴシック" pitchFamily="34" charset="-128"/>
                <a:sym typeface="Wingdings 2" pitchFamily="18" charset="2"/>
              </a:rPr>
              <a:t>Bewertung</a:t>
            </a:r>
            <a:r>
              <a:rPr lang="en-US" sz="2400" dirty="0" smtClean="0">
                <a:solidFill>
                  <a:srgbClr val="FF3300"/>
                </a:solidFill>
                <a:ea typeface="ＭＳ Ｐゴシック" pitchFamily="34" charset="-128"/>
                <a:sym typeface="Wingdings 2" pitchFamily="18" charset="2"/>
              </a:rPr>
              <a:t>		</a:t>
            </a:r>
            <a:r>
              <a:rPr lang="en-US" sz="2400" dirty="0" err="1" smtClean="0">
                <a:solidFill>
                  <a:srgbClr val="FF3300"/>
                </a:solidFill>
                <a:ea typeface="ＭＳ Ｐゴシック" pitchFamily="34" charset="-128"/>
                <a:sym typeface="Wingdings 2" pitchFamily="18" charset="2"/>
              </a:rPr>
              <a:t>Befriedigend</a:t>
            </a:r>
            <a:r>
              <a:rPr lang="en-US" sz="2400" dirty="0" smtClean="0">
                <a:solidFill>
                  <a:srgbClr val="FF3300"/>
                </a:solidFill>
                <a:ea typeface="ＭＳ Ｐゴシック" pitchFamily="34" charset="-128"/>
                <a:sym typeface="Wingdings 2" pitchFamily="18" charset="2"/>
              </a:rPr>
              <a:t> </a:t>
            </a:r>
            <a:r>
              <a:rPr lang="en-US" sz="2400" dirty="0" err="1" smtClean="0">
                <a:solidFill>
                  <a:srgbClr val="FF3300"/>
                </a:solidFill>
                <a:ea typeface="ＭＳ Ｐゴシック" pitchFamily="34" charset="-128"/>
                <a:sym typeface="Wingdings 2" pitchFamily="18" charset="2"/>
              </a:rPr>
              <a:t>bis</a:t>
            </a:r>
            <a:r>
              <a:rPr lang="en-US" sz="2400" dirty="0" smtClean="0">
                <a:solidFill>
                  <a:srgbClr val="FF3300"/>
                </a:solidFill>
                <a:ea typeface="ＭＳ Ｐゴシック" pitchFamily="34" charset="-128"/>
                <a:sym typeface="Wingdings 2" pitchFamily="18" charset="2"/>
              </a:rPr>
              <a:t> </a:t>
            </a:r>
            <a:r>
              <a:rPr lang="en-US" sz="2400" dirty="0" err="1" smtClean="0">
                <a:solidFill>
                  <a:srgbClr val="FF3300"/>
                </a:solidFill>
                <a:ea typeface="ＭＳ Ｐゴシック" pitchFamily="34" charset="-128"/>
                <a:sym typeface="Wingdings 2" pitchFamily="18" charset="2"/>
              </a:rPr>
              <a:t>Mangelhaft</a:t>
            </a:r>
            <a:endParaRPr lang="en-US" sz="2400" dirty="0" smtClean="0">
              <a:solidFill>
                <a:srgbClr val="FF3300"/>
              </a:solidFill>
              <a:ea typeface="ＭＳ Ｐゴシック" pitchFamily="34" charset="-128"/>
              <a:sym typeface="Wingdings 2" pitchFamily="18" charset="2"/>
            </a:endParaRPr>
          </a:p>
          <a:p>
            <a:pPr marL="536575" lvl="1" indent="-14288" eaLnBrk="1" hangingPunct="1">
              <a:lnSpc>
                <a:spcPct val="80000"/>
              </a:lnSpc>
              <a:buFontTx/>
              <a:buNone/>
            </a:pPr>
            <a:r>
              <a:rPr lang="en-US" sz="2400" dirty="0" err="1" smtClean="0">
                <a:ea typeface="ＭＳ Ｐゴシック" pitchFamily="34" charset="-128"/>
                <a:sym typeface="Wingdings 2" pitchFamily="18" charset="2"/>
              </a:rPr>
              <a:t>kein</a:t>
            </a:r>
            <a:r>
              <a:rPr lang="en-US" sz="2400" dirty="0" smtClean="0">
                <a:ea typeface="ＭＳ Ｐゴシック" pitchFamily="34" charset="-128"/>
                <a:sym typeface="Wingdings 2" pitchFamily="18" charset="2"/>
              </a:rPr>
              <a:t> </a:t>
            </a:r>
            <a:r>
              <a:rPr lang="en-US" sz="2400" dirty="0" err="1" smtClean="0">
                <a:ea typeface="ＭＳ Ｐゴシック" pitchFamily="34" charset="-128"/>
                <a:sym typeface="Wingdings 2" pitchFamily="18" charset="2"/>
              </a:rPr>
              <a:t>Verbellen</a:t>
            </a:r>
            <a:r>
              <a:rPr lang="en-US" sz="2400" dirty="0" smtClean="0">
                <a:ea typeface="ＭＳ Ｐゴシック" pitchFamily="34" charset="-128"/>
                <a:sym typeface="Wingdings 2" pitchFamily="18" charset="2"/>
              </a:rPr>
              <a:t> </a:t>
            </a:r>
            <a:r>
              <a:rPr lang="en-US" sz="2400" dirty="0" err="1" smtClean="0">
                <a:ea typeface="ＭＳ Ｐゴシック" pitchFamily="34" charset="-128"/>
                <a:sym typeface="Wingdings 2" pitchFamily="18" charset="2"/>
              </a:rPr>
              <a:t>zeigt</a:t>
            </a:r>
            <a:r>
              <a:rPr lang="en-US" sz="2400" dirty="0" smtClean="0">
                <a:ea typeface="ＭＳ Ｐゴシック" pitchFamily="34" charset="-128"/>
                <a:sym typeface="Wingdings 2" pitchFamily="18" charset="2"/>
              </a:rPr>
              <a:t> </a:t>
            </a:r>
            <a:r>
              <a:rPr lang="en-US" sz="2400" dirty="0" err="1" smtClean="0">
                <a:ea typeface="ＭＳ Ｐゴシック" pitchFamily="34" charset="-128"/>
                <a:sym typeface="Wingdings 2" pitchFamily="18" charset="2"/>
              </a:rPr>
              <a:t>jedoch</a:t>
            </a:r>
            <a:r>
              <a:rPr lang="en-US" sz="2400" dirty="0" smtClean="0">
                <a:ea typeface="ＭＳ Ｐゴシック" pitchFamily="34" charset="-128"/>
                <a:sym typeface="Wingdings 2" pitchFamily="18" charset="2"/>
              </a:rPr>
              <a:t> </a:t>
            </a:r>
            <a:r>
              <a:rPr lang="en-US" sz="2400" dirty="0" err="1" smtClean="0">
                <a:ea typeface="ＭＳ Ｐゴシック" pitchFamily="34" charset="-128"/>
                <a:sym typeface="Wingdings 2" pitchFamily="18" charset="2"/>
              </a:rPr>
              <a:t>aktives</a:t>
            </a:r>
            <a:r>
              <a:rPr lang="en-US" sz="2400" dirty="0" smtClean="0">
                <a:ea typeface="ＭＳ Ｐゴシック" pitchFamily="34" charset="-128"/>
                <a:sym typeface="Wingdings 2" pitchFamily="18" charset="2"/>
              </a:rPr>
              <a:t> </a:t>
            </a:r>
            <a:r>
              <a:rPr lang="en-US" sz="2400" dirty="0" err="1" smtClean="0">
                <a:ea typeface="ＭＳ Ｐゴシック" pitchFamily="34" charset="-128"/>
                <a:sym typeface="Wingdings 2" pitchFamily="18" charset="2"/>
              </a:rPr>
              <a:t>Stellen</a:t>
            </a:r>
            <a:endParaRPr lang="en-US" sz="2400" dirty="0" smtClean="0">
              <a:ea typeface="ＭＳ Ｐゴシック" pitchFamily="34" charset="-128"/>
              <a:sym typeface="Wingdings 2" pitchFamily="18" charset="2"/>
            </a:endParaRPr>
          </a:p>
          <a:p>
            <a:pPr marL="536575" lvl="1" indent="-14288" eaLnBrk="1" hangingPunct="1">
              <a:lnSpc>
                <a:spcPct val="80000"/>
              </a:lnSpc>
              <a:buClr>
                <a:srgbClr val="FF3300"/>
              </a:buClr>
            </a:pPr>
            <a:r>
              <a:rPr lang="en-US" sz="2400" dirty="0" smtClean="0">
                <a:solidFill>
                  <a:srgbClr val="FF3300"/>
                </a:solidFill>
                <a:ea typeface="ＭＳ Ｐゴシック" pitchFamily="34" charset="-128"/>
                <a:sym typeface="Wingdings 2" pitchFamily="18" charset="2"/>
              </a:rPr>
              <a:t> </a:t>
            </a:r>
            <a:r>
              <a:rPr lang="en-US" sz="2400" dirty="0" err="1" smtClean="0">
                <a:solidFill>
                  <a:srgbClr val="FF3300"/>
                </a:solidFill>
                <a:ea typeface="ＭＳ Ｐゴシック" pitchFamily="34" charset="-128"/>
                <a:sym typeface="Wingdings 2" pitchFamily="18" charset="2"/>
              </a:rPr>
              <a:t>Entwertung</a:t>
            </a:r>
            <a:r>
              <a:rPr lang="en-US" sz="2400" dirty="0" smtClean="0">
                <a:solidFill>
                  <a:srgbClr val="FF3300"/>
                </a:solidFill>
                <a:ea typeface="ＭＳ Ｐゴシック" pitchFamily="34" charset="-128"/>
                <a:sym typeface="Wingdings 2" pitchFamily="18" charset="2"/>
              </a:rPr>
              <a:t>		5 </a:t>
            </a:r>
            <a:r>
              <a:rPr lang="en-US" sz="2400" dirty="0" err="1" smtClean="0">
                <a:solidFill>
                  <a:srgbClr val="FF3300"/>
                </a:solidFill>
                <a:ea typeface="ＭＳ Ｐゴシック" pitchFamily="34" charset="-128"/>
                <a:sym typeface="Wingdings 2" pitchFamily="18" charset="2"/>
              </a:rPr>
              <a:t>Punkte</a:t>
            </a:r>
            <a:r>
              <a:rPr lang="en-US" sz="2400" dirty="0" smtClean="0">
                <a:solidFill>
                  <a:srgbClr val="FF3300"/>
                </a:solidFill>
                <a:ea typeface="ＭＳ Ｐゴシック" pitchFamily="34" charset="-128"/>
                <a:sym typeface="Wingdings 2" pitchFamily="18" charset="2"/>
              </a:rPr>
              <a:t> (</a:t>
            </a:r>
            <a:r>
              <a:rPr lang="en-US" sz="2400" dirty="0" err="1" smtClean="0">
                <a:solidFill>
                  <a:srgbClr val="FF3300"/>
                </a:solidFill>
                <a:ea typeface="ＭＳ Ｐゴシック" pitchFamily="34" charset="-128"/>
                <a:sym typeface="Wingdings 2" pitchFamily="18" charset="2"/>
              </a:rPr>
              <a:t>Pflichtentwertung</a:t>
            </a:r>
            <a:r>
              <a:rPr lang="en-US" sz="2400" dirty="0" smtClean="0">
                <a:solidFill>
                  <a:srgbClr val="FF3300"/>
                </a:solidFill>
                <a:ea typeface="ＭＳ Ｐゴシック" pitchFamily="34" charset="-128"/>
                <a:sym typeface="Wingdings 2" pitchFamily="18" charset="2"/>
              </a:rPr>
              <a:t>)</a:t>
            </a:r>
          </a:p>
        </p:txBody>
      </p:sp>
      <p:sp>
        <p:nvSpPr>
          <p:cNvPr id="190468" name="Text Box 4"/>
          <p:cNvSpPr txBox="1">
            <a:spLocks noChangeArrowheads="1"/>
          </p:cNvSpPr>
          <p:nvPr/>
        </p:nvSpPr>
        <p:spPr bwMode="auto">
          <a:xfrm>
            <a:off x="2095500" y="1268761"/>
            <a:ext cx="4953000" cy="584775"/>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3200" dirty="0" err="1">
                <a:solidFill>
                  <a:srgbClr val="008000"/>
                </a:solidFill>
                <a:effectLst>
                  <a:outerShdw blurRad="38100" dist="38100" dir="2700000" algn="tl">
                    <a:srgbClr val="000000"/>
                  </a:outerShdw>
                </a:effectLst>
                <a:latin typeface="Times New Roman" pitchFamily="18" charset="0"/>
              </a:rPr>
              <a:t>Hinweise</a:t>
            </a:r>
            <a:r>
              <a:rPr lang="en-US" sz="3200" dirty="0">
                <a:solidFill>
                  <a:srgbClr val="008000"/>
                </a:solidFill>
                <a:effectLst>
                  <a:outerShdw blurRad="38100" dist="38100" dir="2700000" algn="tl">
                    <a:srgbClr val="000000"/>
                  </a:outerShdw>
                </a:effectLst>
                <a:latin typeface="Times New Roman" pitchFamily="18" charset="0"/>
              </a:rPr>
              <a:t> </a:t>
            </a:r>
            <a:r>
              <a:rPr lang="en-US" sz="3200" dirty="0" err="1">
                <a:solidFill>
                  <a:srgbClr val="008000"/>
                </a:solidFill>
                <a:effectLst>
                  <a:outerShdw blurRad="38100" dist="38100" dir="2700000" algn="tl">
                    <a:srgbClr val="000000"/>
                  </a:outerShdw>
                </a:effectLst>
                <a:latin typeface="Times New Roman" pitchFamily="18" charset="0"/>
              </a:rPr>
              <a:t>zur</a:t>
            </a:r>
            <a:r>
              <a:rPr lang="en-US" sz="3200" dirty="0">
                <a:solidFill>
                  <a:srgbClr val="008000"/>
                </a:solidFill>
                <a:effectLst>
                  <a:outerShdw blurRad="38100" dist="38100" dir="2700000" algn="tl">
                    <a:srgbClr val="000000"/>
                  </a:outerShdw>
                </a:effectLst>
                <a:latin typeface="Times New Roman" pitchFamily="18" charset="0"/>
              </a:rPr>
              <a:t> </a:t>
            </a:r>
            <a:r>
              <a:rPr lang="en-US" sz="3200" dirty="0" err="1">
                <a:solidFill>
                  <a:srgbClr val="008000"/>
                </a:solidFill>
                <a:effectLst>
                  <a:outerShdw blurRad="38100" dist="38100" dir="2700000" algn="tl">
                    <a:srgbClr val="000000"/>
                  </a:outerShdw>
                </a:effectLst>
                <a:latin typeface="Times New Roman" pitchFamily="18" charset="0"/>
              </a:rPr>
              <a:t>Beurteilung</a:t>
            </a:r>
            <a:endParaRPr lang="en-US" sz="3200" dirty="0">
              <a:solidFill>
                <a:srgbClr val="008000"/>
              </a:solidFill>
              <a:effectLst>
                <a:outerShdw blurRad="38100" dist="38100" dir="2700000" algn="tl">
                  <a:srgbClr val="000000"/>
                </a:outerShdw>
              </a:effectLst>
              <a:latin typeface="Times New Roman" pitchFamily="18" charset="0"/>
            </a:endParaRPr>
          </a:p>
        </p:txBody>
      </p:sp>
      <p:sp>
        <p:nvSpPr>
          <p:cNvPr id="5" name="Foliennummernplatzhalter 4"/>
          <p:cNvSpPr>
            <a:spLocks noGrp="1"/>
          </p:cNvSpPr>
          <p:nvPr>
            <p:ph type="sldNum" sz="quarter" idx="12"/>
          </p:nvPr>
        </p:nvSpPr>
        <p:spPr/>
        <p:txBody>
          <a:bodyPr/>
          <a:lstStyle/>
          <a:p>
            <a:fld id="{42060E1C-7F94-48ED-A1E2-7080F3AD8941}" type="slidenum">
              <a:rPr lang="de-DE" smtClean="0"/>
              <a:pPr/>
              <a:t>37</a:t>
            </a:fld>
            <a:endParaRPr lang="de-DE"/>
          </a:p>
        </p:txBody>
      </p:sp>
      <p:sp>
        <p:nvSpPr>
          <p:cNvPr id="6" name="Fußzeilenplatzhalter 5"/>
          <p:cNvSpPr>
            <a:spLocks noGrp="1"/>
          </p:cNvSpPr>
          <p:nvPr>
            <p:ph type="ftr" sz="quarter" idx="11"/>
          </p:nvPr>
        </p:nvSpPr>
        <p:spPr/>
        <p:txBody>
          <a:bodyPr/>
          <a:lstStyle/>
          <a:p>
            <a:r>
              <a:rPr lang="de-DE" dirty="0" smtClean="0"/>
              <a:t>Diegel</a:t>
            </a:r>
            <a:endParaRPr lang="de-DE"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fade">
                                      <p:cBhvr>
                                        <p:cTn id="7" dur="500"/>
                                        <p:tgtEl>
                                          <p:spTgt spid="19046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0468"/>
                                        </p:tgtEl>
                                        <p:attrNameLst>
                                          <p:attrName>style.visibility</p:attrName>
                                        </p:attrNameLst>
                                      </p:cBhvr>
                                      <p:to>
                                        <p:strVal val="visible"/>
                                      </p:to>
                                    </p:set>
                                    <p:animEffect transition="in" filter="fade">
                                      <p:cBhvr>
                                        <p:cTn id="11" dur="500"/>
                                        <p:tgtEl>
                                          <p:spTgt spid="19046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0467">
                                            <p:txEl>
                                              <p:pRg st="0" end="0"/>
                                            </p:txEl>
                                          </p:spTgt>
                                        </p:tgtEl>
                                        <p:attrNameLst>
                                          <p:attrName>style.visibility</p:attrName>
                                        </p:attrNameLst>
                                      </p:cBhvr>
                                      <p:to>
                                        <p:strVal val="visible"/>
                                      </p:to>
                                    </p:set>
                                    <p:animEffect transition="in" filter="fade">
                                      <p:cBhvr>
                                        <p:cTn id="14" dur="500"/>
                                        <p:tgtEl>
                                          <p:spTgt spid="19046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0467">
                                            <p:txEl>
                                              <p:pRg st="1" end="1"/>
                                            </p:txEl>
                                          </p:spTgt>
                                        </p:tgtEl>
                                        <p:attrNameLst>
                                          <p:attrName>style.visibility</p:attrName>
                                        </p:attrNameLst>
                                      </p:cBhvr>
                                      <p:to>
                                        <p:strVal val="visible"/>
                                      </p:to>
                                    </p:set>
                                    <p:animEffect transition="in" filter="fade">
                                      <p:cBhvr>
                                        <p:cTn id="17" dur="500"/>
                                        <p:tgtEl>
                                          <p:spTgt spid="19046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0467">
                                            <p:txEl>
                                              <p:pRg st="2" end="2"/>
                                            </p:txEl>
                                          </p:spTgt>
                                        </p:tgtEl>
                                        <p:attrNameLst>
                                          <p:attrName>style.visibility</p:attrName>
                                        </p:attrNameLst>
                                      </p:cBhvr>
                                      <p:to>
                                        <p:strVal val="visible"/>
                                      </p:to>
                                    </p:set>
                                    <p:animEffect transition="in" filter="fade">
                                      <p:cBhvr>
                                        <p:cTn id="20" dur="500"/>
                                        <p:tgtEl>
                                          <p:spTgt spid="19046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0467">
                                            <p:txEl>
                                              <p:pRg st="3" end="3"/>
                                            </p:txEl>
                                          </p:spTgt>
                                        </p:tgtEl>
                                        <p:attrNameLst>
                                          <p:attrName>style.visibility</p:attrName>
                                        </p:attrNameLst>
                                      </p:cBhvr>
                                      <p:to>
                                        <p:strVal val="visible"/>
                                      </p:to>
                                    </p:set>
                                    <p:animEffect transition="in" filter="fade">
                                      <p:cBhvr>
                                        <p:cTn id="23" dur="500"/>
                                        <p:tgtEl>
                                          <p:spTgt spid="19046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0467">
                                            <p:txEl>
                                              <p:pRg st="4" end="4"/>
                                            </p:txEl>
                                          </p:spTgt>
                                        </p:tgtEl>
                                        <p:attrNameLst>
                                          <p:attrName>style.visibility</p:attrName>
                                        </p:attrNameLst>
                                      </p:cBhvr>
                                      <p:to>
                                        <p:strVal val="visible"/>
                                      </p:to>
                                    </p:set>
                                    <p:animEffect transition="in" filter="fade">
                                      <p:cBhvr>
                                        <p:cTn id="26" dur="500"/>
                                        <p:tgtEl>
                                          <p:spTgt spid="190467">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0467">
                                            <p:txEl>
                                              <p:pRg st="5" end="5"/>
                                            </p:txEl>
                                          </p:spTgt>
                                        </p:tgtEl>
                                        <p:attrNameLst>
                                          <p:attrName>style.visibility</p:attrName>
                                        </p:attrNameLst>
                                      </p:cBhvr>
                                      <p:to>
                                        <p:strVal val="visible"/>
                                      </p:to>
                                    </p:set>
                                    <p:animEffect transition="in" filter="fade">
                                      <p:cBhvr>
                                        <p:cTn id="29" dur="500"/>
                                        <p:tgtEl>
                                          <p:spTgt spid="190467">
                                            <p:txEl>
                                              <p:pRg st="5" end="5"/>
                                            </p:txEl>
                                          </p:spTgt>
                                        </p:tgtEl>
                                      </p:cBhvr>
                                    </p:animEffect>
                                  </p:childTnLst>
                                </p:cTn>
                              </p:par>
                            </p:childTnLst>
                          </p:cTn>
                        </p:par>
                        <p:par>
                          <p:cTn id="30" fill="hold" nodeType="afterGroup">
                            <p:stCondLst>
                              <p:cond delay="1000"/>
                            </p:stCondLst>
                            <p:childTnLst>
                              <p:par>
                                <p:cTn id="31" presetID="10" presetClass="entr" presetSubtype="0" repeatCount="3000" fill="hold" grpId="0" nodeType="afterEffect">
                                  <p:stCondLst>
                                    <p:cond delay="0"/>
                                  </p:stCondLst>
                                  <p:childTnLst>
                                    <p:set>
                                      <p:cBhvr>
                                        <p:cTn id="32" dur="1" fill="hold">
                                          <p:stCondLst>
                                            <p:cond delay="0"/>
                                          </p:stCondLst>
                                        </p:cTn>
                                        <p:tgtEl>
                                          <p:spTgt spid="190467">
                                            <p:txEl>
                                              <p:pRg st="6" end="6"/>
                                            </p:txEl>
                                          </p:spTgt>
                                        </p:tgtEl>
                                        <p:attrNameLst>
                                          <p:attrName>style.visibility</p:attrName>
                                        </p:attrNameLst>
                                      </p:cBhvr>
                                      <p:to>
                                        <p:strVal val="visible"/>
                                      </p:to>
                                    </p:set>
                                    <p:animEffect transition="in" filter="fade">
                                      <p:cBhvr>
                                        <p:cTn id="33" dur="1000"/>
                                        <p:tgtEl>
                                          <p:spTgt spid="190467">
                                            <p:txEl>
                                              <p:pRg st="6" end="6"/>
                                            </p:txEl>
                                          </p:spTgt>
                                        </p:tgtEl>
                                      </p:cBhvr>
                                    </p:animEffect>
                                  </p:childTnLst>
                                </p:cTn>
                              </p:par>
                            </p:childTnLst>
                          </p:cTn>
                        </p:par>
                        <p:par>
                          <p:cTn id="34" fill="hold" nodeType="afterGroup">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90467">
                                            <p:txEl>
                                              <p:pRg st="7" end="7"/>
                                            </p:txEl>
                                          </p:spTgt>
                                        </p:tgtEl>
                                        <p:attrNameLst>
                                          <p:attrName>style.visibility</p:attrName>
                                        </p:attrNameLst>
                                      </p:cBhvr>
                                      <p:to>
                                        <p:strVal val="visible"/>
                                      </p:to>
                                    </p:set>
                                    <p:animEffect transition="in" filter="fade">
                                      <p:cBhvr>
                                        <p:cTn id="37" dur="500"/>
                                        <p:tgtEl>
                                          <p:spTgt spid="190467">
                                            <p:txEl>
                                              <p:pRg st="7" end="7"/>
                                            </p:txEl>
                                          </p:spTgt>
                                        </p:tgtEl>
                                      </p:cBhvr>
                                    </p:animEffect>
                                  </p:childTnLst>
                                </p:cTn>
                              </p:par>
                            </p:childTnLst>
                          </p:cTn>
                        </p:par>
                        <p:par>
                          <p:cTn id="38" fill="hold" nodeType="afterGroup">
                            <p:stCondLst>
                              <p:cond delay="4500"/>
                            </p:stCondLst>
                            <p:childTnLst>
                              <p:par>
                                <p:cTn id="39" presetID="10" presetClass="entr" presetSubtype="0" repeatCount="3000" fill="hold" grpId="0" nodeType="afterEffect">
                                  <p:stCondLst>
                                    <p:cond delay="0"/>
                                  </p:stCondLst>
                                  <p:childTnLst>
                                    <p:set>
                                      <p:cBhvr>
                                        <p:cTn id="40" dur="1" fill="hold">
                                          <p:stCondLst>
                                            <p:cond delay="0"/>
                                          </p:stCondLst>
                                        </p:cTn>
                                        <p:tgtEl>
                                          <p:spTgt spid="190467">
                                            <p:txEl>
                                              <p:pRg st="8" end="8"/>
                                            </p:txEl>
                                          </p:spTgt>
                                        </p:tgtEl>
                                        <p:attrNameLst>
                                          <p:attrName>style.visibility</p:attrName>
                                        </p:attrNameLst>
                                      </p:cBhvr>
                                      <p:to>
                                        <p:strVal val="visible"/>
                                      </p:to>
                                    </p:set>
                                    <p:animEffect transition="in" filter="fade">
                                      <p:cBhvr>
                                        <p:cTn id="41" dur="1000"/>
                                        <p:tgtEl>
                                          <p:spTgt spid="1904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autoUpdateAnimBg="0"/>
      <p:bldP spid="190467" grpId="0" build="p" bldLvl="2" autoUpdateAnimBg="0"/>
      <p:bldP spid="19046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36712"/>
          </a:xfrm>
        </p:spPr>
        <p:txBody>
          <a:bodyPr/>
          <a:lstStyle/>
          <a:p>
            <a:r>
              <a:rPr lang="de-DE" dirty="0" smtClean="0"/>
              <a:t>Hold </a:t>
            </a:r>
            <a:r>
              <a:rPr lang="de-DE" dirty="0" err="1" smtClean="0"/>
              <a:t>and</a:t>
            </a:r>
            <a:r>
              <a:rPr lang="de-DE" dirty="0" smtClean="0"/>
              <a:t> Bark </a:t>
            </a:r>
            <a:endParaRPr lang="de-DE" dirty="0"/>
          </a:p>
        </p:txBody>
      </p:sp>
      <p:sp>
        <p:nvSpPr>
          <p:cNvPr id="3" name="Inhaltsplatzhalter 2"/>
          <p:cNvSpPr>
            <a:spLocks noGrp="1"/>
          </p:cNvSpPr>
          <p:nvPr>
            <p:ph idx="1"/>
          </p:nvPr>
        </p:nvSpPr>
        <p:spPr>
          <a:xfrm>
            <a:off x="179512" y="836712"/>
            <a:ext cx="8712968" cy="5616624"/>
          </a:xfrm>
        </p:spPr>
        <p:txBody>
          <a:bodyPr>
            <a:normAutofit/>
          </a:bodyPr>
          <a:lstStyle/>
          <a:p>
            <a:r>
              <a:rPr lang="en-US" sz="2800" dirty="0" err="1" smtClean="0"/>
              <a:t>The„hold“and</a:t>
            </a:r>
            <a:r>
              <a:rPr lang="en-US" sz="2800" dirty="0" smtClean="0"/>
              <a:t> „</a:t>
            </a:r>
            <a:r>
              <a:rPr lang="en-US" sz="2800" dirty="0" err="1" smtClean="0"/>
              <a:t>bark“is</a:t>
            </a:r>
            <a:r>
              <a:rPr lang="en-US" sz="2800" dirty="0" smtClean="0"/>
              <a:t> judged and described separately. </a:t>
            </a:r>
          </a:p>
          <a:p>
            <a:r>
              <a:rPr lang="en-US" sz="2800" dirty="0" smtClean="0"/>
              <a:t>The total of </a:t>
            </a:r>
            <a:r>
              <a:rPr lang="en-US" sz="2800" dirty="0" smtClean="0">
                <a:solidFill>
                  <a:srgbClr val="FF0000"/>
                </a:solidFill>
              </a:rPr>
              <a:t>15</a:t>
            </a:r>
            <a:r>
              <a:rPr lang="en-US" sz="2800" dirty="0" smtClean="0"/>
              <a:t> points is broken down as follows: </a:t>
            </a:r>
          </a:p>
          <a:p>
            <a:pPr>
              <a:buFont typeface="Symbol" pitchFamily="18" charset="2"/>
              <a:buChar char="-"/>
            </a:pPr>
            <a:r>
              <a:rPr lang="en-US" sz="2800" dirty="0" smtClean="0"/>
              <a:t>  „Hold“                          </a:t>
            </a:r>
            <a:r>
              <a:rPr lang="en-US" sz="2800" dirty="0" smtClean="0">
                <a:solidFill>
                  <a:srgbClr val="FF0000"/>
                </a:solidFill>
              </a:rPr>
              <a:t>10</a:t>
            </a:r>
            <a:r>
              <a:rPr lang="en-US" sz="2800" dirty="0" smtClean="0"/>
              <a:t> points</a:t>
            </a:r>
          </a:p>
          <a:p>
            <a:pPr>
              <a:buFont typeface="Symbol" pitchFamily="18" charset="2"/>
              <a:buChar char="-"/>
            </a:pPr>
            <a:r>
              <a:rPr lang="en-US" sz="2800" dirty="0" smtClean="0"/>
              <a:t>  „Barking“                        5 points </a:t>
            </a:r>
          </a:p>
          <a:p>
            <a:r>
              <a:rPr lang="en-US" sz="2800" dirty="0" smtClean="0"/>
              <a:t>Deductions for “barking”: </a:t>
            </a:r>
          </a:p>
          <a:p>
            <a:pPr>
              <a:buNone/>
            </a:pPr>
            <a:r>
              <a:rPr lang="en-US" sz="2800" dirty="0" smtClean="0"/>
              <a:t>     Weak barking (not energetic), not continuous barking</a:t>
            </a:r>
          </a:p>
          <a:p>
            <a:pPr>
              <a:buNone/>
            </a:pPr>
            <a:r>
              <a:rPr lang="en-US" sz="2800" dirty="0" smtClean="0"/>
              <a:t>      </a:t>
            </a:r>
            <a:r>
              <a:rPr lang="en-US" sz="2800" dirty="0" smtClean="0">
                <a:solidFill>
                  <a:srgbClr val="FF0000"/>
                </a:solidFill>
              </a:rPr>
              <a:t>Rating:               Satisfactory to Insufficient</a:t>
            </a:r>
          </a:p>
          <a:p>
            <a:r>
              <a:rPr lang="en-US" sz="2800" dirty="0" smtClean="0"/>
              <a:t>No barking, yet show attentive holding </a:t>
            </a:r>
          </a:p>
          <a:p>
            <a:pPr>
              <a:buNone/>
            </a:pPr>
            <a:r>
              <a:rPr lang="en-US" sz="2800" dirty="0" smtClean="0"/>
              <a:t>      </a:t>
            </a:r>
            <a:r>
              <a:rPr lang="en-US" sz="2800" dirty="0" smtClean="0">
                <a:solidFill>
                  <a:srgbClr val="FF0000"/>
                </a:solidFill>
              </a:rPr>
              <a:t>Deduction:              -5 points (mandatory)</a:t>
            </a:r>
            <a:endParaRPr lang="de-DE" sz="2800" dirty="0">
              <a:solidFill>
                <a:srgbClr val="FF0000"/>
              </a:solidFill>
            </a:endParaRPr>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38</a:t>
            </a:fld>
            <a:endParaRPr lang="de-D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720725" y="1"/>
            <a:ext cx="7702550" cy="1196752"/>
          </a:xfrm>
        </p:spPr>
        <p:txBody>
          <a:bodyPr>
            <a:normAutofit fontScale="90000"/>
          </a:bodyPr>
          <a:lstStyle/>
          <a:p>
            <a:pPr eaLnBrk="1" hangingPunct="1"/>
            <a:r>
              <a:rPr lang="de-DE" sz="4000" dirty="0" smtClean="0">
                <a:ea typeface="ＭＳ Ｐゴシック" pitchFamily="34" charset="-128"/>
              </a:rPr>
              <a:t>IGP Abteilung C</a:t>
            </a:r>
            <a:r>
              <a:rPr lang="de-DE" dirty="0" smtClean="0">
                <a:ea typeface="ＭＳ Ｐゴシック" pitchFamily="34" charset="-128"/>
              </a:rPr>
              <a:t/>
            </a:r>
            <a:br>
              <a:rPr lang="de-DE" dirty="0" smtClean="0">
                <a:ea typeface="ＭＳ Ｐゴシック" pitchFamily="34" charset="-128"/>
              </a:rPr>
            </a:br>
            <a:r>
              <a:rPr lang="de-DE" sz="3600" dirty="0" smtClean="0">
                <a:ea typeface="ＭＳ Ｐゴシック" pitchFamily="34" charset="-128"/>
              </a:rPr>
              <a:t>Stellen und Verbellen</a:t>
            </a:r>
            <a:endParaRPr lang="en-US" sz="3600" dirty="0" smtClean="0">
              <a:ea typeface="ＭＳ Ｐゴシック" pitchFamily="34" charset="-128"/>
            </a:endParaRPr>
          </a:p>
        </p:txBody>
      </p:sp>
      <p:sp>
        <p:nvSpPr>
          <p:cNvPr id="191491" name="Text Box 3"/>
          <p:cNvSpPr txBox="1">
            <a:spLocks noChangeArrowheads="1"/>
          </p:cNvSpPr>
          <p:nvPr/>
        </p:nvSpPr>
        <p:spPr bwMode="auto">
          <a:xfrm>
            <a:off x="2051050" y="1052737"/>
            <a:ext cx="4953000" cy="584775"/>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3200" dirty="0" err="1">
                <a:solidFill>
                  <a:srgbClr val="008000"/>
                </a:solidFill>
                <a:effectLst>
                  <a:outerShdw blurRad="38100" dist="38100" dir="2700000" algn="tl">
                    <a:srgbClr val="000000"/>
                  </a:outerShdw>
                </a:effectLst>
                <a:latin typeface="Times New Roman" pitchFamily="18" charset="0"/>
              </a:rPr>
              <a:t>Hinweise</a:t>
            </a:r>
            <a:r>
              <a:rPr lang="en-US" sz="3200" dirty="0">
                <a:solidFill>
                  <a:srgbClr val="008000"/>
                </a:solidFill>
                <a:effectLst>
                  <a:outerShdw blurRad="38100" dist="38100" dir="2700000" algn="tl">
                    <a:srgbClr val="000000"/>
                  </a:outerShdw>
                </a:effectLst>
                <a:latin typeface="Times New Roman" pitchFamily="18" charset="0"/>
              </a:rPr>
              <a:t> </a:t>
            </a:r>
            <a:r>
              <a:rPr lang="en-US" sz="3200" dirty="0" err="1">
                <a:solidFill>
                  <a:srgbClr val="008000"/>
                </a:solidFill>
                <a:effectLst>
                  <a:outerShdw blurRad="38100" dist="38100" dir="2700000" algn="tl">
                    <a:srgbClr val="000000"/>
                  </a:outerShdw>
                </a:effectLst>
                <a:latin typeface="Times New Roman" pitchFamily="18" charset="0"/>
              </a:rPr>
              <a:t>zur</a:t>
            </a:r>
            <a:r>
              <a:rPr lang="en-US" sz="3200" dirty="0">
                <a:solidFill>
                  <a:srgbClr val="008000"/>
                </a:solidFill>
                <a:effectLst>
                  <a:outerShdw blurRad="38100" dist="38100" dir="2700000" algn="tl">
                    <a:srgbClr val="000000"/>
                  </a:outerShdw>
                </a:effectLst>
                <a:latin typeface="Times New Roman" pitchFamily="18" charset="0"/>
              </a:rPr>
              <a:t> </a:t>
            </a:r>
            <a:r>
              <a:rPr lang="en-US" sz="3200" dirty="0" err="1">
                <a:solidFill>
                  <a:srgbClr val="008000"/>
                </a:solidFill>
                <a:effectLst>
                  <a:outerShdw blurRad="38100" dist="38100" dir="2700000" algn="tl">
                    <a:srgbClr val="000000"/>
                  </a:outerShdw>
                </a:effectLst>
                <a:latin typeface="Times New Roman" pitchFamily="18" charset="0"/>
              </a:rPr>
              <a:t>Beurteilung</a:t>
            </a:r>
            <a:endParaRPr lang="en-US" sz="3200" dirty="0">
              <a:solidFill>
                <a:srgbClr val="008000"/>
              </a:solidFill>
              <a:effectLst>
                <a:outerShdw blurRad="38100" dist="38100" dir="2700000" algn="tl">
                  <a:srgbClr val="000000"/>
                </a:outerShdw>
              </a:effectLst>
              <a:latin typeface="Times New Roman" pitchFamily="18" charset="0"/>
            </a:endParaRPr>
          </a:p>
        </p:txBody>
      </p:sp>
      <p:sp>
        <p:nvSpPr>
          <p:cNvPr id="191492" name="Rectangle 4"/>
          <p:cNvSpPr>
            <a:spLocks noChangeArrowheads="1"/>
          </p:cNvSpPr>
          <p:nvPr/>
        </p:nvSpPr>
        <p:spPr bwMode="auto">
          <a:xfrm>
            <a:off x="395288" y="1844675"/>
            <a:ext cx="8305800" cy="4321175"/>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2800" dirty="0" err="1"/>
              <a:t>Entwertung</a:t>
            </a:r>
            <a:r>
              <a:rPr lang="en-US" sz="2800" dirty="0"/>
              <a:t> </a:t>
            </a:r>
            <a:r>
              <a:rPr lang="en-US" sz="2800" dirty="0" err="1"/>
              <a:t>für</a:t>
            </a:r>
            <a:r>
              <a:rPr lang="en-US" sz="2800" dirty="0"/>
              <a:t> "</a:t>
            </a:r>
            <a:r>
              <a:rPr lang="en-US" sz="2800" dirty="0" err="1"/>
              <a:t>Stellen</a:t>
            </a:r>
            <a:r>
              <a:rPr lang="en-US" sz="2800" dirty="0"/>
              <a:t>"</a:t>
            </a:r>
          </a:p>
          <a:p>
            <a:pPr marL="742950" lvl="1" indent="-285750">
              <a:lnSpc>
                <a:spcPct val="80000"/>
              </a:lnSpc>
              <a:spcBef>
                <a:spcPct val="20000"/>
              </a:spcBef>
            </a:pPr>
            <a:r>
              <a:rPr lang="en-US" sz="2400" dirty="0" err="1">
                <a:sym typeface="Wingdings 2" pitchFamily="18" charset="2"/>
              </a:rPr>
              <a:t>belästigen</a:t>
            </a:r>
            <a:r>
              <a:rPr lang="en-US" sz="2400" dirty="0">
                <a:sym typeface="Wingdings 2" pitchFamily="18" charset="2"/>
              </a:rPr>
              <a:t> des </a:t>
            </a:r>
            <a:r>
              <a:rPr lang="en-US" sz="2400" dirty="0" err="1">
                <a:sym typeface="Wingdings 2" pitchFamily="18" charset="2"/>
              </a:rPr>
              <a:t>Helfers</a:t>
            </a:r>
            <a:r>
              <a:rPr lang="en-US" sz="2400" dirty="0">
                <a:sym typeface="Wingdings 2" pitchFamily="18" charset="2"/>
              </a:rPr>
              <a:t> </a:t>
            </a:r>
            <a:r>
              <a:rPr lang="en-US" sz="2400" dirty="0" err="1">
                <a:sym typeface="Wingdings 2" pitchFamily="18" charset="2"/>
              </a:rPr>
              <a:t>z.B</a:t>
            </a:r>
            <a:r>
              <a:rPr lang="en-US" sz="2400" dirty="0">
                <a:sym typeface="Wingdings 2" pitchFamily="18" charset="2"/>
              </a:rPr>
              <a:t>. </a:t>
            </a:r>
            <a:r>
              <a:rPr lang="en-US" sz="2400" dirty="0" err="1">
                <a:sym typeface="Wingdings 2" pitchFamily="18" charset="2"/>
              </a:rPr>
              <a:t>anstoßen</a:t>
            </a:r>
            <a:r>
              <a:rPr lang="en-US" sz="2400" dirty="0">
                <a:sym typeface="Wingdings 2" pitchFamily="18" charset="2"/>
              </a:rPr>
              <a:t>, </a:t>
            </a:r>
            <a:r>
              <a:rPr lang="en-US" sz="2400" dirty="0" err="1">
                <a:sym typeface="Wingdings 2" pitchFamily="18" charset="2"/>
              </a:rPr>
              <a:t>anspringen</a:t>
            </a:r>
            <a:r>
              <a:rPr lang="en-US" sz="2400" dirty="0">
                <a:sym typeface="Wingdings 2" pitchFamily="18" charset="2"/>
              </a:rPr>
              <a:t> </a:t>
            </a:r>
            <a:r>
              <a:rPr lang="en-US" sz="2400" dirty="0" err="1">
                <a:sym typeface="Wingdings 2" pitchFamily="18" charset="2"/>
              </a:rPr>
              <a:t>usw</a:t>
            </a:r>
            <a:r>
              <a:rPr lang="en-US" sz="2400" dirty="0">
                <a:sym typeface="Wingdings 2" pitchFamily="18" charset="2"/>
              </a:rPr>
              <a:t>.</a:t>
            </a:r>
          </a:p>
          <a:p>
            <a:pPr marL="742950" lvl="1" indent="-285750">
              <a:lnSpc>
                <a:spcPct val="80000"/>
              </a:lnSpc>
              <a:spcBef>
                <a:spcPct val="20000"/>
              </a:spcBef>
              <a:buClr>
                <a:srgbClr val="FF3300"/>
              </a:buClr>
              <a:buFontTx/>
              <a:buChar char="–"/>
            </a:pPr>
            <a:r>
              <a:rPr lang="en-US" sz="2400" dirty="0" err="1">
                <a:solidFill>
                  <a:srgbClr val="FF3300"/>
                </a:solidFill>
                <a:sym typeface="Wingdings 2" pitchFamily="18" charset="2"/>
              </a:rPr>
              <a:t>Entwertung</a:t>
            </a:r>
            <a:r>
              <a:rPr lang="en-US" sz="2400" dirty="0">
                <a:solidFill>
                  <a:srgbClr val="FF3300"/>
                </a:solidFill>
                <a:sym typeface="Wingdings 2" pitchFamily="18" charset="2"/>
              </a:rPr>
              <a:t>		</a:t>
            </a:r>
            <a:r>
              <a:rPr lang="en-US" sz="2400" dirty="0" err="1">
                <a:solidFill>
                  <a:srgbClr val="FF3300"/>
                </a:solidFill>
                <a:sym typeface="Wingdings 2" pitchFamily="18" charset="2"/>
              </a:rPr>
              <a:t>bis</a:t>
            </a:r>
            <a:r>
              <a:rPr lang="en-US" sz="2400" dirty="0">
                <a:solidFill>
                  <a:srgbClr val="FF3300"/>
                </a:solidFill>
                <a:sym typeface="Wingdings 2" pitchFamily="18" charset="2"/>
              </a:rPr>
              <a:t> </a:t>
            </a:r>
            <a:r>
              <a:rPr lang="en-US" sz="2400" dirty="0" err="1" smtClean="0">
                <a:solidFill>
                  <a:srgbClr val="FF3300"/>
                </a:solidFill>
                <a:sym typeface="Wingdings 2" pitchFamily="18" charset="2"/>
              </a:rPr>
              <a:t>Mangelhaft</a:t>
            </a:r>
            <a:endParaRPr lang="en-US" sz="2400" dirty="0">
              <a:solidFill>
                <a:srgbClr val="FF3300"/>
              </a:solidFill>
              <a:sym typeface="Wingdings 2" pitchFamily="18" charset="2"/>
            </a:endParaRPr>
          </a:p>
          <a:p>
            <a:pPr marL="742950" lvl="1" indent="-285750">
              <a:lnSpc>
                <a:spcPct val="80000"/>
              </a:lnSpc>
              <a:spcBef>
                <a:spcPct val="20000"/>
              </a:spcBef>
            </a:pPr>
            <a:r>
              <a:rPr lang="en-US" sz="2400" dirty="0" err="1">
                <a:sym typeface="Wingdings 2" pitchFamily="18" charset="2"/>
              </a:rPr>
              <a:t>bei</a:t>
            </a:r>
            <a:r>
              <a:rPr lang="en-US" sz="2400" dirty="0">
                <a:sym typeface="Wingdings 2" pitchFamily="18" charset="2"/>
              </a:rPr>
              <a:t> </a:t>
            </a:r>
            <a:r>
              <a:rPr lang="en-US" sz="2400" dirty="0" err="1">
                <a:sym typeface="Wingdings 2" pitchFamily="18" charset="2"/>
              </a:rPr>
              <a:t>starkem</a:t>
            </a:r>
            <a:r>
              <a:rPr lang="en-US" sz="2400" dirty="0">
                <a:sym typeface="Wingdings 2" pitchFamily="18" charset="2"/>
              </a:rPr>
              <a:t> </a:t>
            </a:r>
            <a:r>
              <a:rPr lang="en-US" sz="2400" dirty="0" err="1">
                <a:sym typeface="Wingdings 2" pitchFamily="18" charset="2"/>
              </a:rPr>
              <a:t>Fassen</a:t>
            </a:r>
            <a:r>
              <a:rPr lang="en-US" sz="2400" dirty="0">
                <a:sym typeface="Wingdings 2" pitchFamily="18" charset="2"/>
              </a:rPr>
              <a:t> am </a:t>
            </a:r>
            <a:r>
              <a:rPr lang="en-US" sz="2400" dirty="0" err="1">
                <a:sym typeface="Wingdings 2" pitchFamily="18" charset="2"/>
              </a:rPr>
              <a:t>Schutzarm</a:t>
            </a:r>
            <a:endParaRPr lang="en-US" sz="2400" dirty="0">
              <a:sym typeface="Wingdings 2" pitchFamily="18" charset="2"/>
            </a:endParaRPr>
          </a:p>
          <a:p>
            <a:pPr marL="742950" lvl="1" indent="-285750">
              <a:lnSpc>
                <a:spcPct val="80000"/>
              </a:lnSpc>
              <a:spcBef>
                <a:spcPct val="20000"/>
              </a:spcBef>
              <a:buClr>
                <a:srgbClr val="FF3300"/>
              </a:buClr>
              <a:buFontTx/>
              <a:buChar char="–"/>
            </a:pPr>
            <a:r>
              <a:rPr lang="en-US" sz="2400" dirty="0" err="1">
                <a:solidFill>
                  <a:srgbClr val="FF3300"/>
                </a:solidFill>
                <a:sym typeface="Wingdings 2" pitchFamily="18" charset="2"/>
              </a:rPr>
              <a:t>Entwertung</a:t>
            </a:r>
            <a:r>
              <a:rPr lang="en-US" sz="2400" dirty="0">
                <a:solidFill>
                  <a:srgbClr val="FF3300"/>
                </a:solidFill>
                <a:sym typeface="Wingdings 2" pitchFamily="18" charset="2"/>
              </a:rPr>
              <a:t>		</a:t>
            </a:r>
            <a:r>
              <a:rPr lang="en-US" sz="2400" dirty="0" err="1" smtClean="0">
                <a:solidFill>
                  <a:srgbClr val="FF3300"/>
                </a:solidFill>
                <a:sym typeface="Wingdings 2" pitchFamily="18" charset="2"/>
              </a:rPr>
              <a:t>Mangelhaft</a:t>
            </a:r>
            <a:r>
              <a:rPr lang="en-US" sz="2400" dirty="0" smtClean="0">
                <a:solidFill>
                  <a:srgbClr val="FF3300"/>
                </a:solidFill>
                <a:sym typeface="Wingdings 2" pitchFamily="18" charset="2"/>
              </a:rPr>
              <a:t> </a:t>
            </a:r>
            <a:r>
              <a:rPr lang="en-US" sz="2400" dirty="0" err="1" smtClean="0">
                <a:solidFill>
                  <a:srgbClr val="FF3300"/>
                </a:solidFill>
                <a:sym typeface="Wingdings 2" pitchFamily="18" charset="2"/>
              </a:rPr>
              <a:t>bis</a:t>
            </a:r>
            <a:r>
              <a:rPr lang="en-US" sz="2400" dirty="0" smtClean="0">
                <a:solidFill>
                  <a:srgbClr val="FF3300"/>
                </a:solidFill>
                <a:sym typeface="Wingdings 2" pitchFamily="18" charset="2"/>
              </a:rPr>
              <a:t> </a:t>
            </a:r>
            <a:r>
              <a:rPr lang="en-US" sz="2400" dirty="0">
                <a:solidFill>
                  <a:srgbClr val="FF3300"/>
                </a:solidFill>
                <a:sym typeface="Wingdings 2" pitchFamily="18" charset="2"/>
              </a:rPr>
              <a:t>- </a:t>
            </a:r>
            <a:r>
              <a:rPr lang="en-US" sz="2400" dirty="0" smtClean="0">
                <a:solidFill>
                  <a:srgbClr val="FF3300"/>
                </a:solidFill>
                <a:sym typeface="Wingdings 2" pitchFamily="18" charset="2"/>
              </a:rPr>
              <a:t>14 </a:t>
            </a:r>
            <a:r>
              <a:rPr lang="en-US" sz="2400" dirty="0" err="1">
                <a:solidFill>
                  <a:srgbClr val="FF3300"/>
                </a:solidFill>
                <a:sym typeface="Wingdings 2" pitchFamily="18" charset="2"/>
              </a:rPr>
              <a:t>Punkte</a:t>
            </a:r>
            <a:endParaRPr lang="en-US" sz="2400" dirty="0">
              <a:solidFill>
                <a:srgbClr val="FF3300"/>
              </a:solidFill>
              <a:sym typeface="Wingdings 2" pitchFamily="18" charset="2"/>
            </a:endParaRPr>
          </a:p>
          <a:p>
            <a:pPr marL="742950" lvl="1" indent="-285750">
              <a:lnSpc>
                <a:spcPct val="80000"/>
              </a:lnSpc>
              <a:spcBef>
                <a:spcPct val="20000"/>
              </a:spcBef>
            </a:pPr>
            <a:r>
              <a:rPr lang="en-US" sz="2400" dirty="0" err="1">
                <a:sym typeface="Wingdings 2" pitchFamily="18" charset="2"/>
              </a:rPr>
              <a:t>bei</a:t>
            </a:r>
            <a:r>
              <a:rPr lang="en-US" sz="2400" dirty="0">
                <a:sym typeface="Wingdings 2" pitchFamily="18" charset="2"/>
              </a:rPr>
              <a:t> </a:t>
            </a:r>
            <a:r>
              <a:rPr lang="en-US" sz="2400" dirty="0" err="1">
                <a:sym typeface="Wingdings 2" pitchFamily="18" charset="2"/>
              </a:rPr>
              <a:t>starkem</a:t>
            </a:r>
            <a:r>
              <a:rPr lang="en-US" sz="2400" dirty="0">
                <a:sym typeface="Wingdings 2" pitchFamily="18" charset="2"/>
              </a:rPr>
              <a:t> </a:t>
            </a:r>
            <a:r>
              <a:rPr lang="en-US" sz="2400" dirty="0" err="1">
                <a:sym typeface="Wingdings 2" pitchFamily="18" charset="2"/>
              </a:rPr>
              <a:t>Fassen</a:t>
            </a:r>
            <a:r>
              <a:rPr lang="en-US" sz="2400" dirty="0">
                <a:sym typeface="Wingdings 2" pitchFamily="18" charset="2"/>
              </a:rPr>
              <a:t> - </a:t>
            </a:r>
            <a:r>
              <a:rPr lang="en-US" sz="2400" i="1" u="sng" dirty="0" err="1">
                <a:sym typeface="Wingdings 2" pitchFamily="18" charset="2"/>
              </a:rPr>
              <a:t>nicht</a:t>
            </a:r>
            <a:r>
              <a:rPr lang="en-US" sz="2400" i="1" u="sng" dirty="0">
                <a:sym typeface="Wingdings 2" pitchFamily="18" charset="2"/>
              </a:rPr>
              <a:t> </a:t>
            </a:r>
            <a:r>
              <a:rPr lang="en-US" sz="2400" i="1" u="sng" dirty="0" err="1">
                <a:sym typeface="Wingdings 2" pitchFamily="18" charset="2"/>
              </a:rPr>
              <a:t>anstoßen</a:t>
            </a:r>
            <a:r>
              <a:rPr lang="en-US" sz="2400" dirty="0">
                <a:sym typeface="Wingdings 2" pitchFamily="18" charset="2"/>
              </a:rPr>
              <a:t> - an </a:t>
            </a:r>
            <a:r>
              <a:rPr lang="en-US" sz="2400" dirty="0" err="1">
                <a:sym typeface="Wingdings 2" pitchFamily="18" charset="2"/>
              </a:rPr>
              <a:t>anderen</a:t>
            </a:r>
            <a:r>
              <a:rPr lang="en-US" sz="2400" dirty="0">
                <a:sym typeface="Wingdings 2" pitchFamily="18" charset="2"/>
              </a:rPr>
              <a:t> </a:t>
            </a:r>
            <a:r>
              <a:rPr lang="en-US" sz="2400" dirty="0" err="1">
                <a:sym typeface="Wingdings 2" pitchFamily="18" charset="2"/>
              </a:rPr>
              <a:t>Körperteilen</a:t>
            </a:r>
            <a:endParaRPr lang="en-US" sz="2400" dirty="0">
              <a:sym typeface="Wingdings 2" pitchFamily="18" charset="2"/>
            </a:endParaRPr>
          </a:p>
          <a:p>
            <a:pPr marL="742950" lvl="1" indent="-285750">
              <a:lnSpc>
                <a:spcPct val="80000"/>
              </a:lnSpc>
              <a:spcBef>
                <a:spcPct val="20000"/>
              </a:spcBef>
              <a:buClr>
                <a:srgbClr val="FF3300"/>
              </a:buClr>
              <a:buFontTx/>
              <a:buChar char="–"/>
            </a:pPr>
            <a:r>
              <a:rPr lang="en-US" sz="2400" dirty="0" err="1">
                <a:solidFill>
                  <a:srgbClr val="FF3300"/>
                </a:solidFill>
                <a:sym typeface="Wingdings 2" pitchFamily="18" charset="2"/>
              </a:rPr>
              <a:t>Disqualifikation</a:t>
            </a:r>
            <a:r>
              <a:rPr lang="en-US" sz="2400" dirty="0">
                <a:solidFill>
                  <a:srgbClr val="FF3300"/>
                </a:solidFill>
                <a:sym typeface="Wingdings 2" pitchFamily="18" charset="2"/>
              </a:rPr>
              <a:t> !</a:t>
            </a:r>
          </a:p>
          <a:p>
            <a:pPr marL="742950" lvl="1" indent="-285750">
              <a:lnSpc>
                <a:spcPct val="80000"/>
              </a:lnSpc>
              <a:spcBef>
                <a:spcPct val="20000"/>
              </a:spcBef>
            </a:pPr>
            <a:r>
              <a:rPr lang="en-US" sz="2400" dirty="0" err="1">
                <a:sym typeface="Wingdings 2" pitchFamily="18" charset="2"/>
              </a:rPr>
              <a:t>kommt</a:t>
            </a:r>
            <a:r>
              <a:rPr lang="en-US" sz="2400" dirty="0">
                <a:sym typeface="Wingdings 2" pitchFamily="18" charset="2"/>
              </a:rPr>
              <a:t> </a:t>
            </a:r>
            <a:r>
              <a:rPr lang="en-US" sz="2400" dirty="0" err="1">
                <a:sym typeface="Wingdings 2" pitchFamily="18" charset="2"/>
              </a:rPr>
              <a:t>der</a:t>
            </a:r>
            <a:r>
              <a:rPr lang="en-US" sz="2400" dirty="0">
                <a:sym typeface="Wingdings 2" pitchFamily="18" charset="2"/>
              </a:rPr>
              <a:t> </a:t>
            </a:r>
            <a:r>
              <a:rPr lang="en-US" sz="2400" dirty="0" err="1">
                <a:sym typeface="Wingdings 2" pitchFamily="18" charset="2"/>
              </a:rPr>
              <a:t>Hund</a:t>
            </a:r>
            <a:r>
              <a:rPr lang="en-US" sz="2400" dirty="0">
                <a:sym typeface="Wingdings 2" pitchFamily="18" charset="2"/>
              </a:rPr>
              <a:t> </a:t>
            </a:r>
            <a:r>
              <a:rPr lang="en-US" sz="2400" dirty="0" err="1">
                <a:sym typeface="Wingdings 2" pitchFamily="18" charset="2"/>
              </a:rPr>
              <a:t>dem</a:t>
            </a:r>
            <a:r>
              <a:rPr lang="en-US" sz="2400" dirty="0">
                <a:sym typeface="Wingdings 2" pitchFamily="18" charset="2"/>
              </a:rPr>
              <a:t> HF </a:t>
            </a:r>
            <a:r>
              <a:rPr lang="en-US" sz="2400" dirty="0" err="1">
                <a:sym typeface="Wingdings 2" pitchFamily="18" charset="2"/>
              </a:rPr>
              <a:t>beim</a:t>
            </a:r>
            <a:r>
              <a:rPr lang="en-US" sz="2400" dirty="0">
                <a:sym typeface="Wingdings 2" pitchFamily="18" charset="2"/>
              </a:rPr>
              <a:t> </a:t>
            </a:r>
            <a:r>
              <a:rPr lang="en-US" sz="2400" dirty="0" err="1">
                <a:sym typeface="Wingdings 2" pitchFamily="18" charset="2"/>
              </a:rPr>
              <a:t>Abholen</a:t>
            </a:r>
            <a:r>
              <a:rPr lang="en-US" sz="2400" dirty="0">
                <a:sym typeface="Wingdings 2" pitchFamily="18" charset="2"/>
              </a:rPr>
              <a:t> </a:t>
            </a:r>
            <a:r>
              <a:rPr lang="en-US" sz="2400" dirty="0" err="1">
                <a:sym typeface="Wingdings 2" pitchFamily="18" charset="2"/>
              </a:rPr>
              <a:t>entgegen</a:t>
            </a:r>
            <a:r>
              <a:rPr lang="en-US" sz="2400" dirty="0">
                <a:sym typeface="Wingdings 2" pitchFamily="18" charset="2"/>
              </a:rPr>
              <a:t>, </a:t>
            </a:r>
            <a:r>
              <a:rPr lang="en-US" sz="2400" dirty="0" err="1">
                <a:sym typeface="Wingdings 2" pitchFamily="18" charset="2"/>
              </a:rPr>
              <a:t>oder</a:t>
            </a:r>
            <a:endParaRPr lang="en-US" sz="2400" dirty="0">
              <a:sym typeface="Wingdings 2" pitchFamily="18" charset="2"/>
            </a:endParaRPr>
          </a:p>
          <a:p>
            <a:pPr marL="742950" lvl="1" indent="-285750">
              <a:lnSpc>
                <a:spcPct val="80000"/>
              </a:lnSpc>
              <a:spcBef>
                <a:spcPct val="20000"/>
              </a:spcBef>
            </a:pPr>
            <a:r>
              <a:rPr lang="en-US" sz="2400" dirty="0" err="1">
                <a:sym typeface="Wingdings 2" pitchFamily="18" charset="2"/>
              </a:rPr>
              <a:t>er</a:t>
            </a:r>
            <a:r>
              <a:rPr lang="en-US" sz="2400" dirty="0">
                <a:sym typeface="Wingdings 2" pitchFamily="18" charset="2"/>
              </a:rPr>
              <a:t> </a:t>
            </a:r>
            <a:r>
              <a:rPr lang="en-US" sz="2400" dirty="0" err="1">
                <a:sym typeface="Wingdings 2" pitchFamily="18" charset="2"/>
              </a:rPr>
              <a:t>kommt</a:t>
            </a:r>
            <a:r>
              <a:rPr lang="en-US" sz="2400" dirty="0">
                <a:sym typeface="Wingdings 2" pitchFamily="18" charset="2"/>
              </a:rPr>
              <a:t> </a:t>
            </a:r>
            <a:r>
              <a:rPr lang="en-US" sz="2400" dirty="0" err="1">
                <a:sym typeface="Wingdings 2" pitchFamily="18" charset="2"/>
              </a:rPr>
              <a:t>vor</a:t>
            </a:r>
            <a:r>
              <a:rPr lang="en-US" sz="2400" dirty="0">
                <a:sym typeface="Wingdings 2" pitchFamily="18" charset="2"/>
              </a:rPr>
              <a:t> </a:t>
            </a:r>
            <a:r>
              <a:rPr lang="en-US" sz="2400" dirty="0" err="1">
                <a:sym typeface="Wingdings 2" pitchFamily="18" charset="2"/>
              </a:rPr>
              <a:t>dem</a:t>
            </a:r>
            <a:r>
              <a:rPr lang="en-US" sz="2400" dirty="0">
                <a:sym typeface="Wingdings 2" pitchFamily="18" charset="2"/>
              </a:rPr>
              <a:t> HZ </a:t>
            </a:r>
            <a:r>
              <a:rPr lang="en-US" sz="2400" dirty="0" err="1">
                <a:sym typeface="Wingdings 2" pitchFamily="18" charset="2"/>
              </a:rPr>
              <a:t>zum</a:t>
            </a:r>
            <a:r>
              <a:rPr lang="en-US" sz="2400" dirty="0">
                <a:sym typeface="Wingdings 2" pitchFamily="18" charset="2"/>
              </a:rPr>
              <a:t> </a:t>
            </a:r>
            <a:r>
              <a:rPr lang="en-US" sz="2400" dirty="0" err="1">
                <a:sym typeface="Wingdings 2" pitchFamily="18" charset="2"/>
              </a:rPr>
              <a:t>Abrufen</a:t>
            </a:r>
            <a:r>
              <a:rPr lang="en-US" sz="2400" dirty="0">
                <a:sym typeface="Wingdings 2" pitchFamily="18" charset="2"/>
              </a:rPr>
              <a:t> </a:t>
            </a:r>
            <a:r>
              <a:rPr lang="en-US" sz="2400" dirty="0" err="1">
                <a:sym typeface="Wingdings 2" pitchFamily="18" charset="2"/>
              </a:rPr>
              <a:t>selbständig</a:t>
            </a:r>
            <a:r>
              <a:rPr lang="en-US" sz="2400" dirty="0">
                <a:sym typeface="Wingdings 2" pitchFamily="18" charset="2"/>
              </a:rPr>
              <a:t> </a:t>
            </a:r>
            <a:r>
              <a:rPr lang="en-US" sz="2400" dirty="0" err="1">
                <a:sym typeface="Wingdings 2" pitchFamily="18" charset="2"/>
              </a:rPr>
              <a:t>zum</a:t>
            </a:r>
            <a:r>
              <a:rPr lang="en-US" sz="2400" dirty="0">
                <a:sym typeface="Wingdings 2" pitchFamily="18" charset="2"/>
              </a:rPr>
              <a:t> HF</a:t>
            </a:r>
          </a:p>
          <a:p>
            <a:pPr marL="742950" lvl="1" indent="-285750">
              <a:lnSpc>
                <a:spcPct val="80000"/>
              </a:lnSpc>
              <a:spcBef>
                <a:spcPct val="20000"/>
              </a:spcBef>
            </a:pPr>
            <a:r>
              <a:rPr lang="en-US" sz="2400" dirty="0" err="1">
                <a:sym typeface="Wingdings 2" pitchFamily="18" charset="2"/>
              </a:rPr>
              <a:t>erfolgt</a:t>
            </a:r>
            <a:r>
              <a:rPr lang="en-US" sz="2400" dirty="0">
                <a:sym typeface="Wingdings 2" pitchFamily="18" charset="2"/>
              </a:rPr>
              <a:t> </a:t>
            </a:r>
            <a:r>
              <a:rPr lang="en-US" sz="2400" dirty="0" err="1">
                <a:sym typeface="Wingdings 2" pitchFamily="18" charset="2"/>
              </a:rPr>
              <a:t>Teilbewertung</a:t>
            </a:r>
            <a:r>
              <a:rPr lang="en-US" sz="2400" dirty="0">
                <a:sym typeface="Wingdings 2" pitchFamily="18" charset="2"/>
              </a:rPr>
              <a:t> </a:t>
            </a:r>
            <a:r>
              <a:rPr lang="en-US" sz="2400" dirty="0" err="1">
                <a:sym typeface="Wingdings 2" pitchFamily="18" charset="2"/>
              </a:rPr>
              <a:t>aus</a:t>
            </a:r>
            <a:r>
              <a:rPr lang="en-US" sz="2400" dirty="0">
                <a:sym typeface="Wingdings 2" pitchFamily="18" charset="2"/>
              </a:rPr>
              <a:t> </a:t>
            </a:r>
            <a:r>
              <a:rPr lang="en-US" sz="2400" dirty="0" err="1">
                <a:sym typeface="Wingdings 2" pitchFamily="18" charset="2"/>
              </a:rPr>
              <a:t>der</a:t>
            </a:r>
            <a:endParaRPr lang="en-US" sz="2400" dirty="0">
              <a:sym typeface="Wingdings 2" pitchFamily="18" charset="2"/>
            </a:endParaRPr>
          </a:p>
          <a:p>
            <a:pPr marL="742950" lvl="1" indent="-285750">
              <a:lnSpc>
                <a:spcPct val="80000"/>
              </a:lnSpc>
              <a:spcBef>
                <a:spcPct val="20000"/>
              </a:spcBef>
              <a:buClr>
                <a:srgbClr val="FF3300"/>
              </a:buClr>
              <a:buFontTx/>
              <a:buChar char="–"/>
            </a:pPr>
            <a:r>
              <a:rPr lang="en-US" sz="2400" dirty="0">
                <a:solidFill>
                  <a:srgbClr val="FF3300"/>
                </a:solidFill>
                <a:sym typeface="Wingdings 2" pitchFamily="18" charset="2"/>
              </a:rPr>
              <a:t>HPZ </a:t>
            </a:r>
            <a:r>
              <a:rPr lang="en-US" sz="2400" dirty="0" err="1">
                <a:solidFill>
                  <a:srgbClr val="FF3300"/>
                </a:solidFill>
                <a:sym typeface="Wingdings 2" pitchFamily="18" charset="2"/>
              </a:rPr>
              <a:t>der</a:t>
            </a:r>
            <a:r>
              <a:rPr lang="en-US" sz="2400" dirty="0">
                <a:solidFill>
                  <a:srgbClr val="FF3300"/>
                </a:solidFill>
                <a:sym typeface="Wingdings 2" pitchFamily="18" charset="2"/>
              </a:rPr>
              <a:t> </a:t>
            </a:r>
            <a:r>
              <a:rPr lang="en-US" sz="2400" dirty="0" err="1">
                <a:solidFill>
                  <a:srgbClr val="FF3300"/>
                </a:solidFill>
                <a:sym typeface="Wingdings 2" pitchFamily="18" charset="2"/>
              </a:rPr>
              <a:t>Gesamtübung</a:t>
            </a:r>
            <a:r>
              <a:rPr lang="en-US" sz="2400" dirty="0">
                <a:solidFill>
                  <a:srgbClr val="FF3300"/>
                </a:solidFill>
                <a:sym typeface="Wingdings 2" pitchFamily="18" charset="2"/>
              </a:rPr>
              <a:t> 	</a:t>
            </a:r>
            <a:r>
              <a:rPr lang="en-US" sz="2400" dirty="0" smtClean="0">
                <a:solidFill>
                  <a:srgbClr val="FF3300"/>
                </a:solidFill>
                <a:sym typeface="Wingdings 2" pitchFamily="18" charset="2"/>
              </a:rPr>
              <a:t>         </a:t>
            </a:r>
            <a:r>
              <a:rPr lang="en-US" sz="2400" dirty="0" err="1" smtClean="0">
                <a:solidFill>
                  <a:srgbClr val="FF3300"/>
                </a:solidFill>
                <a:sym typeface="Wingdings 2" pitchFamily="18" charset="2"/>
              </a:rPr>
              <a:t>Mangelhaft</a:t>
            </a:r>
            <a:endParaRPr lang="en-US" sz="2400" dirty="0">
              <a:solidFill>
                <a:srgbClr val="FF3300"/>
              </a:solidFill>
              <a:sym typeface="Wingdings 2" pitchFamily="18" charset="2"/>
            </a:endParaRPr>
          </a:p>
        </p:txBody>
      </p:sp>
      <p:sp>
        <p:nvSpPr>
          <p:cNvPr id="5" name="Foliennummernplatzhalter 4"/>
          <p:cNvSpPr>
            <a:spLocks noGrp="1"/>
          </p:cNvSpPr>
          <p:nvPr>
            <p:ph type="sldNum" sz="quarter" idx="12"/>
          </p:nvPr>
        </p:nvSpPr>
        <p:spPr/>
        <p:txBody>
          <a:bodyPr/>
          <a:lstStyle/>
          <a:p>
            <a:fld id="{42060E1C-7F94-48ED-A1E2-7080F3AD8941}" type="slidenum">
              <a:rPr lang="de-DE" smtClean="0"/>
              <a:pPr/>
              <a:t>39</a:t>
            </a:fld>
            <a:endParaRPr lang="de-DE"/>
          </a:p>
        </p:txBody>
      </p:sp>
      <p:sp>
        <p:nvSpPr>
          <p:cNvPr id="6" name="Fußzeilenplatzhalter 5"/>
          <p:cNvSpPr>
            <a:spLocks noGrp="1"/>
          </p:cNvSpPr>
          <p:nvPr>
            <p:ph type="ftr" sz="quarter" idx="11"/>
          </p:nvPr>
        </p:nvSpPr>
        <p:spPr/>
        <p:txBody>
          <a:bodyPr/>
          <a:lstStyle/>
          <a:p>
            <a:r>
              <a:rPr lang="de-DE" dirty="0" smtClean="0"/>
              <a:t>Diegel</a:t>
            </a:r>
            <a:endParaRPr lang="de-DE"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fade">
                                      <p:cBhvr>
                                        <p:cTn id="7" dur="500"/>
                                        <p:tgtEl>
                                          <p:spTgt spid="191490"/>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1491"/>
                                        </p:tgtEl>
                                        <p:attrNameLst>
                                          <p:attrName>style.visibility</p:attrName>
                                        </p:attrNameLst>
                                      </p:cBhvr>
                                      <p:to>
                                        <p:strVal val="visible"/>
                                      </p:to>
                                    </p:set>
                                    <p:animEffect transition="in" filter="fade">
                                      <p:cBhvr>
                                        <p:cTn id="11" dur="500"/>
                                        <p:tgtEl>
                                          <p:spTgt spid="19149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1492">
                                            <p:txEl>
                                              <p:pRg st="0" end="0"/>
                                            </p:txEl>
                                          </p:spTgt>
                                        </p:tgtEl>
                                        <p:attrNameLst>
                                          <p:attrName>style.visibility</p:attrName>
                                        </p:attrNameLst>
                                      </p:cBhvr>
                                      <p:to>
                                        <p:strVal val="visible"/>
                                      </p:to>
                                    </p:set>
                                    <p:animEffect transition="in" filter="fade">
                                      <p:cBhvr>
                                        <p:cTn id="14" dur="500"/>
                                        <p:tgtEl>
                                          <p:spTgt spid="191492">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1492">
                                            <p:txEl>
                                              <p:pRg st="1" end="1"/>
                                            </p:txEl>
                                          </p:spTgt>
                                        </p:tgtEl>
                                        <p:attrNameLst>
                                          <p:attrName>style.visibility</p:attrName>
                                        </p:attrNameLst>
                                      </p:cBhvr>
                                      <p:to>
                                        <p:strVal val="visible"/>
                                      </p:to>
                                    </p:set>
                                    <p:animEffect transition="in" filter="fade">
                                      <p:cBhvr>
                                        <p:cTn id="17" dur="500"/>
                                        <p:tgtEl>
                                          <p:spTgt spid="191492">
                                            <p:txEl>
                                              <p:pRg st="1" end="1"/>
                                            </p:txEl>
                                          </p:spTgt>
                                        </p:tgtEl>
                                      </p:cBhvr>
                                    </p:animEffect>
                                  </p:childTnLst>
                                </p:cTn>
                              </p:par>
                            </p:childTnLst>
                          </p:cTn>
                        </p:par>
                        <p:par>
                          <p:cTn id="18" fill="hold" nodeType="afterGroup">
                            <p:stCondLst>
                              <p:cond delay="1000"/>
                            </p:stCondLst>
                            <p:childTnLst>
                              <p:par>
                                <p:cTn id="19" presetID="10" presetClass="entr" presetSubtype="0" repeatCount="3000" fill="hold" grpId="0" nodeType="afterEffect">
                                  <p:stCondLst>
                                    <p:cond delay="0"/>
                                  </p:stCondLst>
                                  <p:childTnLst>
                                    <p:set>
                                      <p:cBhvr>
                                        <p:cTn id="20" dur="1" fill="hold">
                                          <p:stCondLst>
                                            <p:cond delay="0"/>
                                          </p:stCondLst>
                                        </p:cTn>
                                        <p:tgtEl>
                                          <p:spTgt spid="191492">
                                            <p:txEl>
                                              <p:pRg st="2" end="2"/>
                                            </p:txEl>
                                          </p:spTgt>
                                        </p:tgtEl>
                                        <p:attrNameLst>
                                          <p:attrName>style.visibility</p:attrName>
                                        </p:attrNameLst>
                                      </p:cBhvr>
                                      <p:to>
                                        <p:strVal val="visible"/>
                                      </p:to>
                                    </p:set>
                                    <p:animEffect transition="in" filter="fade">
                                      <p:cBhvr>
                                        <p:cTn id="21" dur="1000"/>
                                        <p:tgtEl>
                                          <p:spTgt spid="191492">
                                            <p:txEl>
                                              <p:pRg st="2" end="2"/>
                                            </p:txEl>
                                          </p:spTgt>
                                        </p:tgtEl>
                                      </p:cBhvr>
                                    </p:animEffect>
                                  </p:childTnLst>
                                </p:cTn>
                              </p:par>
                            </p:childTnLst>
                          </p:cTn>
                        </p:par>
                        <p:par>
                          <p:cTn id="22" fill="hold" nodeType="afterGroup">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191492">
                                            <p:txEl>
                                              <p:pRg st="3" end="3"/>
                                            </p:txEl>
                                          </p:spTgt>
                                        </p:tgtEl>
                                        <p:attrNameLst>
                                          <p:attrName>style.visibility</p:attrName>
                                        </p:attrNameLst>
                                      </p:cBhvr>
                                      <p:to>
                                        <p:strVal val="visible"/>
                                      </p:to>
                                    </p:set>
                                    <p:animEffect transition="in" filter="fade">
                                      <p:cBhvr>
                                        <p:cTn id="25" dur="500"/>
                                        <p:tgtEl>
                                          <p:spTgt spid="191492">
                                            <p:txEl>
                                              <p:pRg st="3" end="3"/>
                                            </p:txEl>
                                          </p:spTgt>
                                        </p:tgtEl>
                                      </p:cBhvr>
                                    </p:animEffect>
                                  </p:childTnLst>
                                </p:cTn>
                              </p:par>
                            </p:childTnLst>
                          </p:cTn>
                        </p:par>
                        <p:par>
                          <p:cTn id="26" fill="hold" nodeType="afterGroup">
                            <p:stCondLst>
                              <p:cond delay="4500"/>
                            </p:stCondLst>
                            <p:childTnLst>
                              <p:par>
                                <p:cTn id="27" presetID="10" presetClass="entr" presetSubtype="0" repeatCount="3000" fill="hold" grpId="0" nodeType="afterEffect">
                                  <p:stCondLst>
                                    <p:cond delay="0"/>
                                  </p:stCondLst>
                                  <p:childTnLst>
                                    <p:set>
                                      <p:cBhvr>
                                        <p:cTn id="28" dur="1" fill="hold">
                                          <p:stCondLst>
                                            <p:cond delay="0"/>
                                          </p:stCondLst>
                                        </p:cTn>
                                        <p:tgtEl>
                                          <p:spTgt spid="191492">
                                            <p:txEl>
                                              <p:pRg st="4" end="4"/>
                                            </p:txEl>
                                          </p:spTgt>
                                        </p:tgtEl>
                                        <p:attrNameLst>
                                          <p:attrName>style.visibility</p:attrName>
                                        </p:attrNameLst>
                                      </p:cBhvr>
                                      <p:to>
                                        <p:strVal val="visible"/>
                                      </p:to>
                                    </p:set>
                                    <p:animEffect transition="in" filter="fade">
                                      <p:cBhvr>
                                        <p:cTn id="29" dur="1000"/>
                                        <p:tgtEl>
                                          <p:spTgt spid="191492">
                                            <p:txEl>
                                              <p:pRg st="4" end="4"/>
                                            </p:txEl>
                                          </p:spTgt>
                                        </p:tgtEl>
                                      </p:cBhvr>
                                    </p:animEffect>
                                  </p:childTnLst>
                                </p:cTn>
                              </p:par>
                            </p:childTnLst>
                          </p:cTn>
                        </p:par>
                        <p:par>
                          <p:cTn id="30" fill="hold" nodeType="afterGroup">
                            <p:stCondLst>
                              <p:cond delay="7500"/>
                            </p:stCondLst>
                            <p:childTnLst>
                              <p:par>
                                <p:cTn id="31" presetID="10" presetClass="entr" presetSubtype="0" fill="hold" grpId="0" nodeType="afterEffect">
                                  <p:stCondLst>
                                    <p:cond delay="0"/>
                                  </p:stCondLst>
                                  <p:childTnLst>
                                    <p:set>
                                      <p:cBhvr>
                                        <p:cTn id="32" dur="1" fill="hold">
                                          <p:stCondLst>
                                            <p:cond delay="0"/>
                                          </p:stCondLst>
                                        </p:cTn>
                                        <p:tgtEl>
                                          <p:spTgt spid="191492">
                                            <p:txEl>
                                              <p:pRg st="5" end="5"/>
                                            </p:txEl>
                                          </p:spTgt>
                                        </p:tgtEl>
                                        <p:attrNameLst>
                                          <p:attrName>style.visibility</p:attrName>
                                        </p:attrNameLst>
                                      </p:cBhvr>
                                      <p:to>
                                        <p:strVal val="visible"/>
                                      </p:to>
                                    </p:set>
                                    <p:animEffect transition="in" filter="fade">
                                      <p:cBhvr>
                                        <p:cTn id="33" dur="500"/>
                                        <p:tgtEl>
                                          <p:spTgt spid="191492">
                                            <p:txEl>
                                              <p:pRg st="5" end="5"/>
                                            </p:txEl>
                                          </p:spTgt>
                                        </p:tgtEl>
                                      </p:cBhvr>
                                    </p:animEffect>
                                  </p:childTnLst>
                                </p:cTn>
                              </p:par>
                            </p:childTnLst>
                          </p:cTn>
                        </p:par>
                        <p:par>
                          <p:cTn id="34" fill="hold" nodeType="afterGroup">
                            <p:stCondLst>
                              <p:cond delay="8000"/>
                            </p:stCondLst>
                            <p:childTnLst>
                              <p:par>
                                <p:cTn id="35" presetID="10" presetClass="entr" presetSubtype="0" repeatCount="3000" fill="hold" grpId="0" nodeType="afterEffect">
                                  <p:stCondLst>
                                    <p:cond delay="0"/>
                                  </p:stCondLst>
                                  <p:childTnLst>
                                    <p:set>
                                      <p:cBhvr>
                                        <p:cTn id="36" dur="1" fill="hold">
                                          <p:stCondLst>
                                            <p:cond delay="0"/>
                                          </p:stCondLst>
                                        </p:cTn>
                                        <p:tgtEl>
                                          <p:spTgt spid="191492">
                                            <p:txEl>
                                              <p:pRg st="6" end="6"/>
                                            </p:txEl>
                                          </p:spTgt>
                                        </p:tgtEl>
                                        <p:attrNameLst>
                                          <p:attrName>style.visibility</p:attrName>
                                        </p:attrNameLst>
                                      </p:cBhvr>
                                      <p:to>
                                        <p:strVal val="visible"/>
                                      </p:to>
                                    </p:set>
                                    <p:animEffect transition="in" filter="fade">
                                      <p:cBhvr>
                                        <p:cTn id="37" dur="1000"/>
                                        <p:tgtEl>
                                          <p:spTgt spid="191492">
                                            <p:txEl>
                                              <p:pRg st="6" end="6"/>
                                            </p:txEl>
                                          </p:spTgt>
                                        </p:tgtEl>
                                      </p:cBhvr>
                                    </p:animEffect>
                                  </p:childTnLst>
                                </p:cTn>
                              </p:par>
                            </p:childTnLst>
                          </p:cTn>
                        </p:par>
                        <p:par>
                          <p:cTn id="38" fill="hold" nodeType="afterGroup">
                            <p:stCondLst>
                              <p:cond delay="11000"/>
                            </p:stCondLst>
                            <p:childTnLst>
                              <p:par>
                                <p:cTn id="39" presetID="10" presetClass="entr" presetSubtype="0" fill="hold" grpId="0" nodeType="afterEffect">
                                  <p:stCondLst>
                                    <p:cond delay="0"/>
                                  </p:stCondLst>
                                  <p:childTnLst>
                                    <p:set>
                                      <p:cBhvr>
                                        <p:cTn id="40" dur="1" fill="hold">
                                          <p:stCondLst>
                                            <p:cond delay="0"/>
                                          </p:stCondLst>
                                        </p:cTn>
                                        <p:tgtEl>
                                          <p:spTgt spid="191492">
                                            <p:txEl>
                                              <p:pRg st="7" end="7"/>
                                            </p:txEl>
                                          </p:spTgt>
                                        </p:tgtEl>
                                        <p:attrNameLst>
                                          <p:attrName>style.visibility</p:attrName>
                                        </p:attrNameLst>
                                      </p:cBhvr>
                                      <p:to>
                                        <p:strVal val="visible"/>
                                      </p:to>
                                    </p:set>
                                    <p:animEffect transition="in" filter="fade">
                                      <p:cBhvr>
                                        <p:cTn id="41" dur="500"/>
                                        <p:tgtEl>
                                          <p:spTgt spid="191492">
                                            <p:txEl>
                                              <p:pRg st="7" end="7"/>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1492">
                                            <p:txEl>
                                              <p:pRg st="8" end="8"/>
                                            </p:txEl>
                                          </p:spTgt>
                                        </p:tgtEl>
                                        <p:attrNameLst>
                                          <p:attrName>style.visibility</p:attrName>
                                        </p:attrNameLst>
                                      </p:cBhvr>
                                      <p:to>
                                        <p:strVal val="visible"/>
                                      </p:to>
                                    </p:set>
                                    <p:animEffect transition="in" filter="fade">
                                      <p:cBhvr>
                                        <p:cTn id="44" dur="500"/>
                                        <p:tgtEl>
                                          <p:spTgt spid="191492">
                                            <p:txEl>
                                              <p:pRg st="8" end="8"/>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1492">
                                            <p:txEl>
                                              <p:pRg st="9" end="9"/>
                                            </p:txEl>
                                          </p:spTgt>
                                        </p:tgtEl>
                                        <p:attrNameLst>
                                          <p:attrName>style.visibility</p:attrName>
                                        </p:attrNameLst>
                                      </p:cBhvr>
                                      <p:to>
                                        <p:strVal val="visible"/>
                                      </p:to>
                                    </p:set>
                                    <p:animEffect transition="in" filter="fade">
                                      <p:cBhvr>
                                        <p:cTn id="47" dur="500"/>
                                        <p:tgtEl>
                                          <p:spTgt spid="191492">
                                            <p:txEl>
                                              <p:pRg st="9" end="9"/>
                                            </p:txEl>
                                          </p:spTgt>
                                        </p:tgtEl>
                                      </p:cBhvr>
                                    </p:animEffect>
                                  </p:childTnLst>
                                </p:cTn>
                              </p:par>
                            </p:childTnLst>
                          </p:cTn>
                        </p:par>
                        <p:par>
                          <p:cTn id="48" fill="hold" nodeType="afterGroup">
                            <p:stCondLst>
                              <p:cond delay="11500"/>
                            </p:stCondLst>
                            <p:childTnLst>
                              <p:par>
                                <p:cTn id="49" presetID="10" presetClass="entr" presetSubtype="0" repeatCount="3000" fill="hold" grpId="0" nodeType="afterEffect">
                                  <p:stCondLst>
                                    <p:cond delay="0"/>
                                  </p:stCondLst>
                                  <p:childTnLst>
                                    <p:set>
                                      <p:cBhvr>
                                        <p:cTn id="50" dur="1" fill="hold">
                                          <p:stCondLst>
                                            <p:cond delay="0"/>
                                          </p:stCondLst>
                                        </p:cTn>
                                        <p:tgtEl>
                                          <p:spTgt spid="191492">
                                            <p:txEl>
                                              <p:pRg st="10" end="10"/>
                                            </p:txEl>
                                          </p:spTgt>
                                        </p:tgtEl>
                                        <p:attrNameLst>
                                          <p:attrName>style.visibility</p:attrName>
                                        </p:attrNameLst>
                                      </p:cBhvr>
                                      <p:to>
                                        <p:strVal val="visible"/>
                                      </p:to>
                                    </p:set>
                                    <p:animEffect transition="in" filter="fade">
                                      <p:cBhvr>
                                        <p:cTn id="51" dur="1000"/>
                                        <p:tgtEl>
                                          <p:spTgt spid="19149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autoUpdateAnimBg="0"/>
      <p:bldP spid="191491" grpId="0" autoUpdateAnimBg="0"/>
      <p:bldP spid="191492"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57200" y="0"/>
            <a:ext cx="8229600" cy="1052736"/>
          </a:xfrm>
        </p:spPr>
        <p:txBody>
          <a:bodyPr>
            <a:normAutofit fontScale="90000"/>
          </a:bodyPr>
          <a:lstStyle/>
          <a:p>
            <a:pPr eaLnBrk="1" hangingPunct="1"/>
            <a:r>
              <a:rPr lang="de-DE" sz="3200" dirty="0" smtClean="0">
                <a:ea typeface="ＭＳ Ｐゴシック" pitchFamily="34" charset="-128"/>
              </a:rPr>
              <a:t>IGP Abteilung C</a:t>
            </a:r>
            <a:br>
              <a:rPr lang="de-DE" sz="3200" dirty="0" smtClean="0">
                <a:ea typeface="ＭＳ Ｐゴシック" pitchFamily="34" charset="-128"/>
              </a:rPr>
            </a:br>
            <a:r>
              <a:rPr lang="de-DE" sz="3200" dirty="0" smtClean="0">
                <a:ea typeface="ＭＳ Ｐゴシック" pitchFamily="34" charset="-128"/>
              </a:rPr>
              <a:t>Allgemeine Bestimmungen   (Verstecke)</a:t>
            </a:r>
          </a:p>
        </p:txBody>
      </p:sp>
      <p:sp>
        <p:nvSpPr>
          <p:cNvPr id="182275" name="Rectangle 3"/>
          <p:cNvSpPr>
            <a:spLocks noGrp="1" noChangeArrowheads="1"/>
          </p:cNvSpPr>
          <p:nvPr>
            <p:ph type="body" idx="1"/>
          </p:nvPr>
        </p:nvSpPr>
        <p:spPr>
          <a:xfrm>
            <a:off x="251521" y="1268760"/>
            <a:ext cx="8640960" cy="5040560"/>
          </a:xfrm>
        </p:spPr>
        <p:txBody>
          <a:bodyPr>
            <a:normAutofit fontScale="85000" lnSpcReduction="10000"/>
          </a:bodyPr>
          <a:lstStyle/>
          <a:p>
            <a:pPr eaLnBrk="1" hangingPunct="1">
              <a:buNone/>
            </a:pPr>
            <a:r>
              <a:rPr lang="de-DE" sz="2800" dirty="0" smtClean="0">
                <a:ea typeface="ＭＳ Ｐゴシック" pitchFamily="34" charset="-128"/>
              </a:rPr>
              <a:t>    Auf einem </a:t>
            </a:r>
            <a:r>
              <a:rPr lang="de-DE" sz="2800" u="sng" dirty="0" smtClean="0">
                <a:ea typeface="ＭＳ Ｐゴシック" pitchFamily="34" charset="-128"/>
              </a:rPr>
              <a:t>geeignetem</a:t>
            </a:r>
            <a:r>
              <a:rPr lang="de-DE" sz="2800" dirty="0" smtClean="0">
                <a:ea typeface="ＭＳ Ｐゴシック" pitchFamily="34" charset="-128"/>
              </a:rPr>
              <a:t> Platz sind an den Längsseiten 6 Verstecke, drei Verstecke auf jeder Seite aufgestellt. (s. Schema)</a:t>
            </a:r>
          </a:p>
          <a:p>
            <a:pPr>
              <a:buNone/>
            </a:pPr>
            <a:r>
              <a:rPr lang="de-DE" i="1" dirty="0" smtClean="0"/>
              <a:t>    </a:t>
            </a:r>
            <a:r>
              <a:rPr lang="de-DE" sz="2800" i="1" dirty="0" smtClean="0">
                <a:ea typeface="Verdana" pitchFamily="34" charset="0"/>
                <a:cs typeface="Verdana" pitchFamily="34" charset="0"/>
              </a:rPr>
              <a:t>Diese 6 Verstecke müssen in jeder Prüfungsstufe </a:t>
            </a:r>
          </a:p>
          <a:p>
            <a:pPr>
              <a:buNone/>
            </a:pPr>
            <a:r>
              <a:rPr lang="de-DE" sz="2800" i="1" dirty="0" smtClean="0">
                <a:ea typeface="Verdana" pitchFamily="34" charset="0"/>
                <a:cs typeface="Verdana" pitchFamily="34" charset="0"/>
              </a:rPr>
              <a:t>    (IGP 1-3) aufgestellt sein.</a:t>
            </a:r>
          </a:p>
          <a:p>
            <a:pPr>
              <a:buNone/>
            </a:pPr>
            <a:r>
              <a:rPr lang="en-GB" sz="2800" dirty="0" smtClean="0"/>
              <a:t>    </a:t>
            </a:r>
          </a:p>
          <a:p>
            <a:pPr>
              <a:buNone/>
            </a:pPr>
            <a:r>
              <a:rPr lang="en-GB" sz="2800" dirty="0" smtClean="0"/>
              <a:t>     In a suitable location 6 blinds (3 blinds on each side) are staggered on each side of the field (see sketch). </a:t>
            </a:r>
          </a:p>
          <a:p>
            <a:pPr>
              <a:buNone/>
            </a:pPr>
            <a:r>
              <a:rPr lang="en-GB" sz="2800" dirty="0" smtClean="0"/>
              <a:t>    </a:t>
            </a:r>
          </a:p>
          <a:p>
            <a:pPr>
              <a:buNone/>
            </a:pPr>
            <a:r>
              <a:rPr lang="en-GB" sz="2800" dirty="0" smtClean="0"/>
              <a:t>    </a:t>
            </a:r>
            <a:r>
              <a:rPr lang="en-GB" sz="2800" i="1" dirty="0" smtClean="0"/>
              <a:t>All 6 blinds must be set up in all examination levels </a:t>
            </a:r>
          </a:p>
          <a:p>
            <a:pPr>
              <a:buNone/>
            </a:pPr>
            <a:r>
              <a:rPr lang="en-GB" sz="2800" i="1" dirty="0" smtClean="0"/>
              <a:t>    (IGP 1-3).</a:t>
            </a:r>
            <a:endParaRPr lang="de-DE" sz="2800" i="1" dirty="0" smtClean="0"/>
          </a:p>
          <a:p>
            <a:pPr>
              <a:buNone/>
            </a:pPr>
            <a:endParaRPr lang="de-DE" sz="2800" dirty="0" smtClean="0">
              <a:ea typeface="Verdana" pitchFamily="34" charset="0"/>
              <a:cs typeface="Verdana" pitchFamily="34" charset="0"/>
            </a:endParaRPr>
          </a:p>
          <a:p>
            <a:pPr>
              <a:buNone/>
            </a:pPr>
            <a:r>
              <a:rPr lang="de-DE" i="1" dirty="0" smtClean="0"/>
              <a:t>  </a:t>
            </a:r>
            <a:endParaRPr lang="de-DE" dirty="0" smtClean="0"/>
          </a:p>
          <a:p>
            <a:pPr eaLnBrk="1" hangingPunct="1"/>
            <a:endParaRPr lang="de-DE" dirty="0" smtClean="0">
              <a:ea typeface="ＭＳ Ｐゴシック" pitchFamily="34" charset="-128"/>
            </a:endParaRPr>
          </a:p>
          <a:p>
            <a:pPr eaLnBrk="1" hangingPunct="1"/>
            <a:endParaRPr lang="de-DE" dirty="0" smtClean="0">
              <a:ea typeface="ＭＳ Ｐゴシック" pitchFamily="34" charset="-128"/>
            </a:endParaRPr>
          </a:p>
        </p:txBody>
      </p:sp>
      <p:sp>
        <p:nvSpPr>
          <p:cNvPr id="4" name="Foliennummernplatzhalter 3"/>
          <p:cNvSpPr>
            <a:spLocks noGrp="1"/>
          </p:cNvSpPr>
          <p:nvPr>
            <p:ph type="sldNum" sz="quarter" idx="12"/>
          </p:nvPr>
        </p:nvSpPr>
        <p:spPr/>
        <p:txBody>
          <a:bodyPr/>
          <a:lstStyle/>
          <a:p>
            <a:fld id="{42060E1C-7F94-48ED-A1E2-7080F3AD8941}" type="slidenum">
              <a:rPr lang="de-DE" smtClean="0"/>
              <a:pPr/>
              <a:t>4</a:t>
            </a:fld>
            <a:endParaRPr lang="de-DE"/>
          </a:p>
        </p:txBody>
      </p:sp>
      <p:sp>
        <p:nvSpPr>
          <p:cNvPr id="5" name="Fußzeilenplatzhalter 4"/>
          <p:cNvSpPr>
            <a:spLocks noGrp="1"/>
          </p:cNvSpPr>
          <p:nvPr>
            <p:ph type="ftr" sz="quarter" idx="11"/>
          </p:nvPr>
        </p:nvSpPr>
        <p:spPr/>
        <p:txBody>
          <a:bodyPr/>
          <a:lstStyle/>
          <a:p>
            <a:r>
              <a:rPr lang="de-DE" dirty="0" smtClean="0"/>
              <a:t>Diegel</a:t>
            </a:r>
            <a:endParaRPr lang="de-DE"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2274"/>
                                        </p:tgtEl>
                                        <p:attrNameLst>
                                          <p:attrName>style.visibility</p:attrName>
                                        </p:attrNameLst>
                                      </p:cBhvr>
                                      <p:to>
                                        <p:strVal val="visible"/>
                                      </p:to>
                                    </p:set>
                                    <p:animEffect transition="in" filter="fade">
                                      <p:cBhvr>
                                        <p:cTn id="7" dur="500"/>
                                        <p:tgtEl>
                                          <p:spTgt spid="1822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2275">
                                            <p:txEl>
                                              <p:pRg st="0" end="0"/>
                                            </p:txEl>
                                          </p:spTgt>
                                        </p:tgtEl>
                                        <p:attrNameLst>
                                          <p:attrName>style.visibility</p:attrName>
                                        </p:attrNameLst>
                                      </p:cBhvr>
                                      <p:to>
                                        <p:strVal val="visible"/>
                                      </p:to>
                                    </p:set>
                                    <p:animEffect transition="in" filter="fade">
                                      <p:cBhvr>
                                        <p:cTn id="10" dur="500"/>
                                        <p:tgtEl>
                                          <p:spTgt spid="18227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2275">
                                            <p:txEl>
                                              <p:pRg st="1" end="1"/>
                                            </p:txEl>
                                          </p:spTgt>
                                        </p:tgtEl>
                                        <p:attrNameLst>
                                          <p:attrName>style.visibility</p:attrName>
                                        </p:attrNameLst>
                                      </p:cBhvr>
                                      <p:to>
                                        <p:strVal val="visible"/>
                                      </p:to>
                                    </p:set>
                                    <p:animEffect transition="in" filter="fade">
                                      <p:cBhvr>
                                        <p:cTn id="15" dur="500"/>
                                        <p:tgtEl>
                                          <p:spTgt spid="18227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2275">
                                            <p:txEl>
                                              <p:pRg st="2" end="2"/>
                                            </p:txEl>
                                          </p:spTgt>
                                        </p:tgtEl>
                                        <p:attrNameLst>
                                          <p:attrName>style.visibility</p:attrName>
                                        </p:attrNameLst>
                                      </p:cBhvr>
                                      <p:to>
                                        <p:strVal val="visible"/>
                                      </p:to>
                                    </p:set>
                                    <p:animEffect transition="in" filter="fade">
                                      <p:cBhvr>
                                        <p:cTn id="20" dur="500"/>
                                        <p:tgtEl>
                                          <p:spTgt spid="18227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2275">
                                            <p:txEl>
                                              <p:pRg st="3" end="3"/>
                                            </p:txEl>
                                          </p:spTgt>
                                        </p:tgtEl>
                                        <p:attrNameLst>
                                          <p:attrName>style.visibility</p:attrName>
                                        </p:attrNameLst>
                                      </p:cBhvr>
                                      <p:to>
                                        <p:strVal val="visible"/>
                                      </p:to>
                                    </p:set>
                                    <p:animEffect transition="in" filter="fade">
                                      <p:cBhvr>
                                        <p:cTn id="25" dur="500"/>
                                        <p:tgtEl>
                                          <p:spTgt spid="18227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2275">
                                            <p:txEl>
                                              <p:pRg st="4" end="4"/>
                                            </p:txEl>
                                          </p:spTgt>
                                        </p:tgtEl>
                                        <p:attrNameLst>
                                          <p:attrName>style.visibility</p:attrName>
                                        </p:attrNameLst>
                                      </p:cBhvr>
                                      <p:to>
                                        <p:strVal val="visible"/>
                                      </p:to>
                                    </p:set>
                                    <p:animEffect transition="in" filter="fade">
                                      <p:cBhvr>
                                        <p:cTn id="30" dur="500"/>
                                        <p:tgtEl>
                                          <p:spTgt spid="18227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2275">
                                            <p:txEl>
                                              <p:pRg st="5" end="5"/>
                                            </p:txEl>
                                          </p:spTgt>
                                        </p:tgtEl>
                                        <p:attrNameLst>
                                          <p:attrName>style.visibility</p:attrName>
                                        </p:attrNameLst>
                                      </p:cBhvr>
                                      <p:to>
                                        <p:strVal val="visible"/>
                                      </p:to>
                                    </p:set>
                                    <p:animEffect transition="in" filter="fade">
                                      <p:cBhvr>
                                        <p:cTn id="35" dur="500"/>
                                        <p:tgtEl>
                                          <p:spTgt spid="18227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2275">
                                            <p:txEl>
                                              <p:pRg st="6" end="6"/>
                                            </p:txEl>
                                          </p:spTgt>
                                        </p:tgtEl>
                                        <p:attrNameLst>
                                          <p:attrName>style.visibility</p:attrName>
                                        </p:attrNameLst>
                                      </p:cBhvr>
                                      <p:to>
                                        <p:strVal val="visible"/>
                                      </p:to>
                                    </p:set>
                                    <p:animEffect transition="in" filter="fade">
                                      <p:cBhvr>
                                        <p:cTn id="40" dur="500"/>
                                        <p:tgtEl>
                                          <p:spTgt spid="182275">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2275">
                                            <p:txEl>
                                              <p:pRg st="7" end="7"/>
                                            </p:txEl>
                                          </p:spTgt>
                                        </p:tgtEl>
                                        <p:attrNameLst>
                                          <p:attrName>style.visibility</p:attrName>
                                        </p:attrNameLst>
                                      </p:cBhvr>
                                      <p:to>
                                        <p:strVal val="visible"/>
                                      </p:to>
                                    </p:set>
                                    <p:animEffect transition="in" filter="fade">
                                      <p:cBhvr>
                                        <p:cTn id="45" dur="500"/>
                                        <p:tgtEl>
                                          <p:spTgt spid="18227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2275">
                                            <p:txEl>
                                              <p:pRg st="9" end="9"/>
                                            </p:txEl>
                                          </p:spTgt>
                                        </p:tgtEl>
                                        <p:attrNameLst>
                                          <p:attrName>style.visibility</p:attrName>
                                        </p:attrNameLst>
                                      </p:cBhvr>
                                      <p:to>
                                        <p:strVal val="visible"/>
                                      </p:to>
                                    </p:set>
                                    <p:animEffect transition="in" filter="fade">
                                      <p:cBhvr>
                                        <p:cTn id="50" dur="500"/>
                                        <p:tgtEl>
                                          <p:spTgt spid="1822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p:bldP spid="18227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80728"/>
          </a:xfrm>
        </p:spPr>
        <p:txBody>
          <a:bodyPr>
            <a:normAutofit/>
          </a:bodyPr>
          <a:lstStyle/>
          <a:p>
            <a:r>
              <a:rPr lang="de-DE" sz="3600" dirty="0" smtClean="0"/>
              <a:t>Hold </a:t>
            </a:r>
            <a:r>
              <a:rPr lang="de-DE" sz="3600" dirty="0" err="1" smtClean="0"/>
              <a:t>and</a:t>
            </a:r>
            <a:r>
              <a:rPr lang="de-DE" sz="3600" dirty="0" smtClean="0"/>
              <a:t> Bark</a:t>
            </a:r>
            <a:endParaRPr lang="de-DE" sz="3600" dirty="0"/>
          </a:p>
        </p:txBody>
      </p:sp>
      <p:sp>
        <p:nvSpPr>
          <p:cNvPr id="3" name="Inhaltsplatzhalter 2"/>
          <p:cNvSpPr>
            <a:spLocks noGrp="1"/>
          </p:cNvSpPr>
          <p:nvPr>
            <p:ph idx="1"/>
          </p:nvPr>
        </p:nvSpPr>
        <p:spPr>
          <a:xfrm>
            <a:off x="251520" y="908720"/>
            <a:ext cx="8712968" cy="5400600"/>
          </a:xfrm>
        </p:spPr>
        <p:txBody>
          <a:bodyPr>
            <a:normAutofit lnSpcReduction="10000"/>
          </a:bodyPr>
          <a:lstStyle/>
          <a:p>
            <a:r>
              <a:rPr lang="de-DE" dirty="0" smtClean="0"/>
              <a:t> </a:t>
            </a:r>
            <a:r>
              <a:rPr lang="de-DE" sz="2800" dirty="0" err="1" smtClean="0"/>
              <a:t>Deductions</a:t>
            </a:r>
            <a:r>
              <a:rPr lang="de-DE" sz="2800" dirty="0" smtClean="0"/>
              <a:t> </a:t>
            </a:r>
            <a:r>
              <a:rPr lang="de-DE" sz="2800" dirty="0" err="1" smtClean="0"/>
              <a:t>for</a:t>
            </a:r>
            <a:r>
              <a:rPr lang="de-DE" sz="2800" dirty="0" smtClean="0"/>
              <a:t> Hold </a:t>
            </a:r>
          </a:p>
          <a:p>
            <a:pPr>
              <a:buNone/>
            </a:pPr>
            <a:r>
              <a:rPr lang="de-DE" sz="2800" dirty="0" smtClean="0"/>
              <a:t>    </a:t>
            </a:r>
            <a:r>
              <a:rPr lang="de-DE" sz="2800" dirty="0" err="1" smtClean="0"/>
              <a:t>Bothering</a:t>
            </a:r>
            <a:r>
              <a:rPr lang="de-DE" sz="2800" dirty="0" smtClean="0"/>
              <a:t> </a:t>
            </a:r>
            <a:r>
              <a:rPr lang="de-DE" sz="2800" dirty="0" err="1" smtClean="0"/>
              <a:t>the</a:t>
            </a:r>
            <a:r>
              <a:rPr lang="de-DE" sz="2800" dirty="0" smtClean="0"/>
              <a:t> </a:t>
            </a:r>
            <a:r>
              <a:rPr lang="de-DE" sz="2800" dirty="0" err="1" smtClean="0"/>
              <a:t>helper</a:t>
            </a:r>
            <a:r>
              <a:rPr lang="de-DE" sz="2800" dirty="0" smtClean="0"/>
              <a:t>, </a:t>
            </a:r>
            <a:r>
              <a:rPr lang="de-DE" sz="2800" dirty="0" err="1" smtClean="0"/>
              <a:t>bumping</a:t>
            </a:r>
            <a:r>
              <a:rPr lang="de-DE" sz="2800" dirty="0" smtClean="0"/>
              <a:t>, </a:t>
            </a:r>
            <a:r>
              <a:rPr lang="de-DE" sz="2800" dirty="0" err="1" smtClean="0"/>
              <a:t>jumping</a:t>
            </a:r>
            <a:r>
              <a:rPr lang="de-DE" sz="2800" dirty="0" smtClean="0"/>
              <a:t>     </a:t>
            </a:r>
          </a:p>
          <a:p>
            <a:pPr>
              <a:buNone/>
            </a:pPr>
            <a:r>
              <a:rPr lang="de-DE" sz="2800" dirty="0" smtClean="0"/>
              <a:t>      </a:t>
            </a:r>
            <a:r>
              <a:rPr lang="de-DE" sz="2800" dirty="0" smtClean="0">
                <a:solidFill>
                  <a:srgbClr val="FF0000"/>
                </a:solidFill>
              </a:rPr>
              <a:t>- </a:t>
            </a:r>
            <a:r>
              <a:rPr lang="de-DE" sz="2800" dirty="0" err="1" smtClean="0">
                <a:solidFill>
                  <a:srgbClr val="FF0000"/>
                </a:solidFill>
              </a:rPr>
              <a:t>Deduction</a:t>
            </a:r>
            <a:r>
              <a:rPr lang="de-DE" sz="2800" dirty="0" smtClean="0">
                <a:solidFill>
                  <a:srgbClr val="FF0000"/>
                </a:solidFill>
              </a:rPr>
              <a:t>               </a:t>
            </a:r>
            <a:r>
              <a:rPr lang="de-DE" sz="2800" dirty="0" err="1" smtClean="0">
                <a:solidFill>
                  <a:srgbClr val="FF0000"/>
                </a:solidFill>
              </a:rPr>
              <a:t>up</a:t>
            </a:r>
            <a:r>
              <a:rPr lang="de-DE" sz="2800" dirty="0" smtClean="0">
                <a:solidFill>
                  <a:srgbClr val="FF0000"/>
                </a:solidFill>
              </a:rPr>
              <a:t> </a:t>
            </a:r>
            <a:r>
              <a:rPr lang="de-DE" sz="2800" dirty="0" err="1" smtClean="0">
                <a:solidFill>
                  <a:srgbClr val="FF0000"/>
                </a:solidFill>
              </a:rPr>
              <a:t>to</a:t>
            </a:r>
            <a:r>
              <a:rPr lang="de-DE" sz="2800" dirty="0" smtClean="0">
                <a:solidFill>
                  <a:srgbClr val="FF0000"/>
                </a:solidFill>
              </a:rPr>
              <a:t> </a:t>
            </a:r>
            <a:r>
              <a:rPr lang="de-DE" sz="2800" dirty="0" err="1" smtClean="0">
                <a:solidFill>
                  <a:srgbClr val="FF0000"/>
                </a:solidFill>
              </a:rPr>
              <a:t>Insufficient</a:t>
            </a:r>
            <a:r>
              <a:rPr lang="de-DE" sz="2800" dirty="0" smtClean="0">
                <a:solidFill>
                  <a:srgbClr val="FF0000"/>
                </a:solidFill>
              </a:rPr>
              <a:t> </a:t>
            </a:r>
          </a:p>
          <a:p>
            <a:pPr>
              <a:buNone/>
            </a:pPr>
            <a:r>
              <a:rPr lang="de-DE" sz="2800" dirty="0" smtClean="0"/>
              <a:t>     Strong </a:t>
            </a:r>
            <a:r>
              <a:rPr lang="de-DE" sz="2800" dirty="0" err="1" smtClean="0"/>
              <a:t>gripping</a:t>
            </a:r>
            <a:r>
              <a:rPr lang="de-DE" sz="2800" dirty="0" smtClean="0"/>
              <a:t> </a:t>
            </a:r>
            <a:r>
              <a:rPr lang="de-DE" sz="2800" dirty="0" err="1" smtClean="0"/>
              <a:t>of</a:t>
            </a:r>
            <a:r>
              <a:rPr lang="de-DE" sz="2800" dirty="0" smtClean="0"/>
              <a:t> </a:t>
            </a:r>
            <a:r>
              <a:rPr lang="de-DE" sz="2800" dirty="0" err="1" smtClean="0"/>
              <a:t>the</a:t>
            </a:r>
            <a:r>
              <a:rPr lang="de-DE" sz="2800" dirty="0" smtClean="0"/>
              <a:t> </a:t>
            </a:r>
            <a:r>
              <a:rPr lang="de-DE" sz="2800" dirty="0" err="1" smtClean="0"/>
              <a:t>sleeve</a:t>
            </a:r>
            <a:r>
              <a:rPr lang="de-DE" sz="2800" dirty="0" smtClean="0"/>
              <a:t> </a:t>
            </a:r>
          </a:p>
          <a:p>
            <a:pPr>
              <a:buNone/>
            </a:pPr>
            <a:r>
              <a:rPr lang="de-DE" sz="2800" dirty="0" smtClean="0"/>
              <a:t>      </a:t>
            </a:r>
            <a:r>
              <a:rPr lang="de-DE" sz="2800" dirty="0" smtClean="0">
                <a:solidFill>
                  <a:srgbClr val="FF0000"/>
                </a:solidFill>
              </a:rPr>
              <a:t>- </a:t>
            </a:r>
            <a:r>
              <a:rPr lang="de-DE" sz="2800" dirty="0" err="1" smtClean="0">
                <a:solidFill>
                  <a:srgbClr val="FF0000"/>
                </a:solidFill>
              </a:rPr>
              <a:t>Deduction</a:t>
            </a:r>
            <a:r>
              <a:rPr lang="de-DE" sz="2800" dirty="0" smtClean="0">
                <a:solidFill>
                  <a:srgbClr val="FF0000"/>
                </a:solidFill>
              </a:rPr>
              <a:t>               </a:t>
            </a:r>
            <a:r>
              <a:rPr lang="de-DE" sz="2800" dirty="0" err="1" smtClean="0">
                <a:solidFill>
                  <a:srgbClr val="FF0000"/>
                </a:solidFill>
              </a:rPr>
              <a:t>Insufficient</a:t>
            </a:r>
            <a:r>
              <a:rPr lang="de-DE" sz="2800" dirty="0" smtClean="0">
                <a:solidFill>
                  <a:srgbClr val="FF0000"/>
                </a:solidFill>
              </a:rPr>
              <a:t> – 14 </a:t>
            </a:r>
            <a:r>
              <a:rPr lang="de-DE" sz="2800" dirty="0" err="1" smtClean="0">
                <a:solidFill>
                  <a:srgbClr val="FF0000"/>
                </a:solidFill>
              </a:rPr>
              <a:t>points</a:t>
            </a:r>
            <a:r>
              <a:rPr lang="de-DE" sz="2800" dirty="0" smtClean="0">
                <a:solidFill>
                  <a:srgbClr val="FF0000"/>
                </a:solidFill>
              </a:rPr>
              <a:t> </a:t>
            </a:r>
          </a:p>
          <a:p>
            <a:pPr>
              <a:buNone/>
            </a:pPr>
            <a:r>
              <a:rPr lang="de-DE" sz="2800" dirty="0" smtClean="0"/>
              <a:t>    Strong </a:t>
            </a:r>
            <a:r>
              <a:rPr lang="de-DE" sz="2800" dirty="0" err="1" smtClean="0"/>
              <a:t>gripping</a:t>
            </a:r>
            <a:r>
              <a:rPr lang="de-DE" sz="2800" dirty="0" smtClean="0"/>
              <a:t> (not </a:t>
            </a:r>
            <a:r>
              <a:rPr lang="de-DE" sz="2800" dirty="0" err="1" smtClean="0"/>
              <a:t>bumping</a:t>
            </a:r>
            <a:r>
              <a:rPr lang="de-DE" sz="2800" dirty="0" smtClean="0"/>
              <a:t>) </a:t>
            </a:r>
            <a:r>
              <a:rPr lang="de-DE" sz="2800" dirty="0" err="1" smtClean="0"/>
              <a:t>of</a:t>
            </a:r>
            <a:r>
              <a:rPr lang="de-DE" sz="2800" dirty="0" smtClean="0"/>
              <a:t> </a:t>
            </a:r>
            <a:r>
              <a:rPr lang="de-DE" sz="2800" dirty="0" err="1" smtClean="0"/>
              <a:t>other</a:t>
            </a:r>
            <a:r>
              <a:rPr lang="de-DE" sz="2800" dirty="0" smtClean="0"/>
              <a:t> </a:t>
            </a:r>
            <a:r>
              <a:rPr lang="de-DE" sz="2800" dirty="0" err="1" smtClean="0"/>
              <a:t>body</a:t>
            </a:r>
            <a:r>
              <a:rPr lang="de-DE" sz="2800" dirty="0" smtClean="0"/>
              <a:t> </a:t>
            </a:r>
            <a:r>
              <a:rPr lang="de-DE" sz="2800" dirty="0" err="1" smtClean="0"/>
              <a:t>parts</a:t>
            </a:r>
            <a:r>
              <a:rPr lang="de-DE" sz="2800" dirty="0" smtClean="0"/>
              <a:t>                            </a:t>
            </a:r>
            <a:r>
              <a:rPr lang="de-DE" sz="2800" dirty="0" smtClean="0">
                <a:solidFill>
                  <a:srgbClr val="FF0000"/>
                </a:solidFill>
              </a:rPr>
              <a:t>-</a:t>
            </a:r>
            <a:r>
              <a:rPr lang="de-DE" sz="2800" dirty="0" err="1" smtClean="0">
                <a:solidFill>
                  <a:srgbClr val="FF0000"/>
                </a:solidFill>
              </a:rPr>
              <a:t>Disqualification</a:t>
            </a:r>
            <a:r>
              <a:rPr lang="de-DE" sz="2800" dirty="0" smtClean="0">
                <a:solidFill>
                  <a:srgbClr val="FF0000"/>
                </a:solidFill>
              </a:rPr>
              <a:t>-! </a:t>
            </a:r>
          </a:p>
          <a:p>
            <a:pPr>
              <a:buNone/>
            </a:pPr>
            <a:r>
              <a:rPr lang="de-DE" sz="2800" dirty="0" smtClean="0"/>
              <a:t>    </a:t>
            </a:r>
            <a:r>
              <a:rPr lang="de-DE" sz="2800" dirty="0" err="1" smtClean="0"/>
              <a:t>If</a:t>
            </a:r>
            <a:r>
              <a:rPr lang="de-DE" sz="2800" dirty="0" smtClean="0"/>
              <a:t> </a:t>
            </a:r>
            <a:r>
              <a:rPr lang="de-DE" sz="2800" dirty="0" err="1" smtClean="0"/>
              <a:t>the</a:t>
            </a:r>
            <a:r>
              <a:rPr lang="de-DE" sz="2800" dirty="0" smtClean="0"/>
              <a:t> </a:t>
            </a:r>
            <a:r>
              <a:rPr lang="de-DE" sz="2800" dirty="0" err="1" smtClean="0"/>
              <a:t>dog</a:t>
            </a:r>
            <a:r>
              <a:rPr lang="de-DE" sz="2800" dirty="0" smtClean="0"/>
              <a:t> </a:t>
            </a:r>
            <a:r>
              <a:rPr lang="de-DE" sz="2800" dirty="0" err="1" smtClean="0"/>
              <a:t>comes</a:t>
            </a:r>
            <a:r>
              <a:rPr lang="de-DE" sz="2800" dirty="0" smtClean="0"/>
              <a:t> </a:t>
            </a:r>
            <a:r>
              <a:rPr lang="de-DE" sz="2800" dirty="0" err="1" smtClean="0"/>
              <a:t>towards</a:t>
            </a:r>
            <a:r>
              <a:rPr lang="de-DE" sz="2800" dirty="0" smtClean="0"/>
              <a:t> </a:t>
            </a:r>
            <a:r>
              <a:rPr lang="de-DE" sz="2800" dirty="0" err="1" smtClean="0"/>
              <a:t>the</a:t>
            </a:r>
            <a:r>
              <a:rPr lang="de-DE" sz="2800" dirty="0" smtClean="0"/>
              <a:t> </a:t>
            </a:r>
            <a:r>
              <a:rPr lang="de-DE" sz="2800" dirty="0" err="1" smtClean="0"/>
              <a:t>handler</a:t>
            </a:r>
            <a:r>
              <a:rPr lang="de-DE" sz="2800" dirty="0" smtClean="0"/>
              <a:t> </a:t>
            </a:r>
            <a:r>
              <a:rPr lang="de-DE" sz="2800" dirty="0" err="1" smtClean="0"/>
              <a:t>as</a:t>
            </a:r>
            <a:r>
              <a:rPr lang="de-DE" sz="2800" dirty="0" smtClean="0"/>
              <a:t> </a:t>
            </a:r>
            <a:r>
              <a:rPr lang="de-DE" sz="2800" dirty="0" err="1" smtClean="0"/>
              <a:t>the</a:t>
            </a:r>
            <a:r>
              <a:rPr lang="de-DE" sz="2800" dirty="0" smtClean="0"/>
              <a:t> </a:t>
            </a:r>
            <a:r>
              <a:rPr lang="de-DE" sz="2800" dirty="0" err="1" smtClean="0"/>
              <a:t>handler</a:t>
            </a:r>
            <a:r>
              <a:rPr lang="de-DE" sz="2800" dirty="0" smtClean="0"/>
              <a:t> </a:t>
            </a:r>
            <a:r>
              <a:rPr lang="de-DE" sz="2800" dirty="0" err="1" smtClean="0"/>
              <a:t>comes</a:t>
            </a:r>
            <a:r>
              <a:rPr lang="de-DE" sz="2800" dirty="0" smtClean="0"/>
              <a:t> </a:t>
            </a:r>
            <a:r>
              <a:rPr lang="de-DE" sz="2800" dirty="0" err="1" smtClean="0"/>
              <a:t>to</a:t>
            </a:r>
            <a:r>
              <a:rPr lang="de-DE" sz="2800" dirty="0" smtClean="0"/>
              <a:t> </a:t>
            </a:r>
            <a:r>
              <a:rPr lang="de-DE" sz="2800" dirty="0" err="1" smtClean="0"/>
              <a:t>the</a:t>
            </a:r>
            <a:r>
              <a:rPr lang="de-DE" sz="2800" dirty="0" smtClean="0"/>
              <a:t> blind </a:t>
            </a:r>
            <a:r>
              <a:rPr lang="de-DE" sz="2800" dirty="0" err="1" smtClean="0"/>
              <a:t>or</a:t>
            </a:r>
            <a:r>
              <a:rPr lang="de-DE" sz="2800" dirty="0" smtClean="0"/>
              <a:t> </a:t>
            </a:r>
            <a:r>
              <a:rPr lang="de-DE" sz="2800" dirty="0" err="1" smtClean="0"/>
              <a:t>if</a:t>
            </a:r>
            <a:r>
              <a:rPr lang="de-DE" sz="2800" dirty="0" smtClean="0"/>
              <a:t> </a:t>
            </a:r>
            <a:r>
              <a:rPr lang="de-DE" sz="2800" dirty="0" err="1" smtClean="0"/>
              <a:t>the</a:t>
            </a:r>
            <a:r>
              <a:rPr lang="de-DE" sz="2800" dirty="0" smtClean="0"/>
              <a:t> </a:t>
            </a:r>
            <a:r>
              <a:rPr lang="de-DE" sz="2800" dirty="0" err="1" smtClean="0"/>
              <a:t>dog</a:t>
            </a:r>
            <a:r>
              <a:rPr lang="de-DE" sz="2800" dirty="0" smtClean="0"/>
              <a:t> </a:t>
            </a:r>
            <a:r>
              <a:rPr lang="de-DE" sz="2800" dirty="0" err="1" smtClean="0"/>
              <a:t>comes</a:t>
            </a:r>
            <a:r>
              <a:rPr lang="de-DE" sz="2800" dirty="0" smtClean="0"/>
              <a:t> </a:t>
            </a:r>
            <a:r>
              <a:rPr lang="de-DE" sz="2800" dirty="0" err="1" smtClean="0"/>
              <a:t>to</a:t>
            </a:r>
            <a:r>
              <a:rPr lang="de-DE" sz="2800" dirty="0" smtClean="0"/>
              <a:t> </a:t>
            </a:r>
            <a:r>
              <a:rPr lang="de-DE" sz="2800" dirty="0" err="1" smtClean="0"/>
              <a:t>heel</a:t>
            </a:r>
            <a:r>
              <a:rPr lang="de-DE" sz="2800" dirty="0" smtClean="0"/>
              <a:t> </a:t>
            </a:r>
            <a:r>
              <a:rPr lang="de-DE" sz="2800" dirty="0" err="1" smtClean="0"/>
              <a:t>prior</a:t>
            </a:r>
            <a:r>
              <a:rPr lang="de-DE" sz="2800" dirty="0" smtClean="0"/>
              <a:t> </a:t>
            </a:r>
            <a:r>
              <a:rPr lang="de-DE" sz="2800" dirty="0" err="1" smtClean="0"/>
              <a:t>to</a:t>
            </a:r>
            <a:r>
              <a:rPr lang="de-DE" sz="2800" dirty="0" smtClean="0"/>
              <a:t> </a:t>
            </a:r>
            <a:r>
              <a:rPr lang="de-DE" sz="2800" dirty="0" err="1" smtClean="0"/>
              <a:t>the</a:t>
            </a:r>
            <a:r>
              <a:rPr lang="de-DE" sz="2800" dirty="0" smtClean="0"/>
              <a:t> </a:t>
            </a:r>
            <a:r>
              <a:rPr lang="de-DE" sz="2800" dirty="0" err="1" smtClean="0"/>
              <a:t>call</a:t>
            </a:r>
            <a:r>
              <a:rPr lang="de-DE" sz="2800" dirty="0" smtClean="0"/>
              <a:t> out </a:t>
            </a:r>
            <a:r>
              <a:rPr lang="de-DE" sz="2800" dirty="0" err="1" smtClean="0"/>
              <a:t>command</a:t>
            </a:r>
            <a:r>
              <a:rPr lang="de-DE" sz="2800" dirty="0" smtClean="0"/>
              <a:t> </a:t>
            </a:r>
          </a:p>
          <a:p>
            <a:pPr>
              <a:buNone/>
            </a:pPr>
            <a:r>
              <a:rPr lang="de-DE" sz="2800" dirty="0" smtClean="0"/>
              <a:t>     </a:t>
            </a:r>
            <a:r>
              <a:rPr lang="de-DE" sz="2800" dirty="0" smtClean="0">
                <a:solidFill>
                  <a:srgbClr val="FF0000"/>
                </a:solidFill>
              </a:rPr>
              <a:t>Maximum Evaluation    =  </a:t>
            </a:r>
            <a:r>
              <a:rPr lang="de-DE" sz="2800" dirty="0" err="1" smtClean="0">
                <a:solidFill>
                  <a:srgbClr val="FF0000"/>
                </a:solidFill>
              </a:rPr>
              <a:t>insufficient</a:t>
            </a:r>
            <a:endParaRPr lang="de-DE" sz="2800" dirty="0">
              <a:solidFill>
                <a:srgbClr val="FF0000"/>
              </a:solidFill>
            </a:endParaRPr>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40</a:t>
            </a:fld>
            <a:endParaRPr lang="de-DE"/>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723900" y="1"/>
            <a:ext cx="7696200" cy="1196751"/>
          </a:xfrm>
        </p:spPr>
        <p:txBody>
          <a:bodyPr>
            <a:normAutofit fontScale="90000"/>
          </a:bodyPr>
          <a:lstStyle/>
          <a:p>
            <a:pPr eaLnBrk="1" hangingPunct="1"/>
            <a:r>
              <a:rPr lang="de-DE" sz="4000" dirty="0" smtClean="0">
                <a:ea typeface="ＭＳ Ｐゴシック" pitchFamily="34" charset="-128"/>
              </a:rPr>
              <a:t>IGP Abteilung C</a:t>
            </a:r>
            <a:br>
              <a:rPr lang="de-DE" sz="4000" dirty="0" smtClean="0">
                <a:ea typeface="ＭＳ Ｐゴシック" pitchFamily="34" charset="-128"/>
              </a:rPr>
            </a:br>
            <a:r>
              <a:rPr lang="de-DE" sz="3600" dirty="0" smtClean="0">
                <a:ea typeface="ＭＳ Ｐゴシック" pitchFamily="34" charset="-128"/>
              </a:rPr>
              <a:t>Stellen und Verbellen</a:t>
            </a:r>
            <a:endParaRPr lang="en-US" sz="3600" dirty="0" smtClean="0">
              <a:ea typeface="ＭＳ Ｐゴシック" pitchFamily="34" charset="-128"/>
            </a:endParaRPr>
          </a:p>
        </p:txBody>
      </p:sp>
      <p:sp>
        <p:nvSpPr>
          <p:cNvPr id="192515" name="Text Box 3"/>
          <p:cNvSpPr txBox="1">
            <a:spLocks noChangeArrowheads="1"/>
          </p:cNvSpPr>
          <p:nvPr/>
        </p:nvSpPr>
        <p:spPr bwMode="auto">
          <a:xfrm>
            <a:off x="2095500" y="1124744"/>
            <a:ext cx="4953000" cy="584775"/>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3200" dirty="0" err="1">
                <a:solidFill>
                  <a:srgbClr val="008000"/>
                </a:solidFill>
                <a:effectLst>
                  <a:outerShdw blurRad="38100" dist="38100" dir="2700000" algn="tl">
                    <a:srgbClr val="000000"/>
                  </a:outerShdw>
                </a:effectLst>
                <a:latin typeface="Times New Roman" pitchFamily="18" charset="0"/>
              </a:rPr>
              <a:t>Hinweise</a:t>
            </a:r>
            <a:r>
              <a:rPr lang="en-US" sz="3200" dirty="0">
                <a:solidFill>
                  <a:srgbClr val="008000"/>
                </a:solidFill>
                <a:effectLst>
                  <a:outerShdw blurRad="38100" dist="38100" dir="2700000" algn="tl">
                    <a:srgbClr val="000000"/>
                  </a:outerShdw>
                </a:effectLst>
                <a:latin typeface="Times New Roman" pitchFamily="18" charset="0"/>
              </a:rPr>
              <a:t> </a:t>
            </a:r>
            <a:r>
              <a:rPr lang="en-US" sz="3200" dirty="0" err="1">
                <a:solidFill>
                  <a:srgbClr val="008000"/>
                </a:solidFill>
                <a:effectLst>
                  <a:outerShdw blurRad="38100" dist="38100" dir="2700000" algn="tl">
                    <a:srgbClr val="000000"/>
                  </a:outerShdw>
                </a:effectLst>
                <a:latin typeface="Times New Roman" pitchFamily="18" charset="0"/>
              </a:rPr>
              <a:t>zur</a:t>
            </a:r>
            <a:r>
              <a:rPr lang="en-US" sz="3200" dirty="0">
                <a:solidFill>
                  <a:srgbClr val="008000"/>
                </a:solidFill>
                <a:effectLst>
                  <a:outerShdw blurRad="38100" dist="38100" dir="2700000" algn="tl">
                    <a:srgbClr val="000000"/>
                  </a:outerShdw>
                </a:effectLst>
                <a:latin typeface="Times New Roman" pitchFamily="18" charset="0"/>
              </a:rPr>
              <a:t> </a:t>
            </a:r>
            <a:r>
              <a:rPr lang="en-US" sz="3200" dirty="0" err="1">
                <a:solidFill>
                  <a:srgbClr val="008000"/>
                </a:solidFill>
                <a:effectLst>
                  <a:outerShdw blurRad="38100" dist="38100" dir="2700000" algn="tl">
                    <a:srgbClr val="000000"/>
                  </a:outerShdw>
                </a:effectLst>
                <a:latin typeface="Times New Roman" pitchFamily="18" charset="0"/>
              </a:rPr>
              <a:t>Beurteilung</a:t>
            </a:r>
            <a:endParaRPr lang="en-US" sz="3200" dirty="0">
              <a:solidFill>
                <a:srgbClr val="008000"/>
              </a:solidFill>
              <a:effectLst>
                <a:outerShdw blurRad="38100" dist="38100" dir="2700000" algn="tl">
                  <a:srgbClr val="000000"/>
                </a:outerShdw>
              </a:effectLst>
              <a:latin typeface="Times New Roman" pitchFamily="18" charset="0"/>
            </a:endParaRPr>
          </a:p>
        </p:txBody>
      </p:sp>
      <p:sp>
        <p:nvSpPr>
          <p:cNvPr id="192516" name="Rectangle 4"/>
          <p:cNvSpPr>
            <a:spLocks noChangeArrowheads="1"/>
          </p:cNvSpPr>
          <p:nvPr/>
        </p:nvSpPr>
        <p:spPr bwMode="auto">
          <a:xfrm>
            <a:off x="147638" y="1772816"/>
            <a:ext cx="8848725" cy="4466059"/>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2800" dirty="0" err="1"/>
              <a:t>Entwertung</a:t>
            </a:r>
            <a:r>
              <a:rPr lang="en-US" sz="2800" dirty="0"/>
              <a:t> </a:t>
            </a:r>
            <a:r>
              <a:rPr lang="en-US" sz="2800" dirty="0" err="1"/>
              <a:t>für</a:t>
            </a:r>
            <a:r>
              <a:rPr lang="en-US" sz="2800" dirty="0"/>
              <a:t> "</a:t>
            </a:r>
            <a:r>
              <a:rPr lang="en-US" sz="2800" dirty="0" err="1"/>
              <a:t>Stellen</a:t>
            </a:r>
            <a:r>
              <a:rPr lang="en-US" sz="2800" dirty="0"/>
              <a:t>"</a:t>
            </a:r>
          </a:p>
          <a:p>
            <a:pPr marL="342900" indent="-342900">
              <a:lnSpc>
                <a:spcPct val="80000"/>
              </a:lnSpc>
              <a:spcBef>
                <a:spcPct val="20000"/>
              </a:spcBef>
            </a:pPr>
            <a:r>
              <a:rPr lang="en-US" sz="2800" dirty="0" smtClean="0"/>
              <a:t>    </a:t>
            </a:r>
            <a:r>
              <a:rPr lang="en-US" sz="2800" dirty="0" err="1" smtClean="0"/>
              <a:t>Verlässt</a:t>
            </a:r>
            <a:r>
              <a:rPr lang="en-US" sz="2800" dirty="0" smtClean="0"/>
              <a:t> </a:t>
            </a:r>
            <a:r>
              <a:rPr lang="en-US" sz="2800" dirty="0" err="1"/>
              <a:t>der</a:t>
            </a:r>
            <a:r>
              <a:rPr lang="en-US" sz="2800" dirty="0"/>
              <a:t> </a:t>
            </a:r>
            <a:r>
              <a:rPr lang="en-US" sz="2800" dirty="0" err="1"/>
              <a:t>Hund</a:t>
            </a:r>
            <a:r>
              <a:rPr lang="en-US" sz="2800" dirty="0"/>
              <a:t> den </a:t>
            </a:r>
            <a:r>
              <a:rPr lang="en-US" sz="2800" dirty="0" err="1"/>
              <a:t>Helfer</a:t>
            </a:r>
            <a:r>
              <a:rPr lang="en-US" sz="2800" dirty="0"/>
              <a:t> und </a:t>
            </a:r>
            <a:r>
              <a:rPr lang="en-US" sz="2800" dirty="0" err="1"/>
              <a:t>läuft</a:t>
            </a:r>
            <a:r>
              <a:rPr lang="en-US" sz="2800" dirty="0"/>
              <a:t> </a:t>
            </a:r>
            <a:r>
              <a:rPr lang="en-US" sz="2800" dirty="0" err="1"/>
              <a:t>zum</a:t>
            </a:r>
            <a:r>
              <a:rPr lang="en-US" sz="2800" dirty="0"/>
              <a:t> HF </a:t>
            </a:r>
            <a:r>
              <a:rPr lang="en-US" sz="2800" dirty="0" err="1"/>
              <a:t>zurück</a:t>
            </a:r>
            <a:r>
              <a:rPr lang="en-US" sz="2800" dirty="0"/>
              <a:t>, </a:t>
            </a:r>
            <a:r>
              <a:rPr lang="en-US" sz="2800" dirty="0" err="1"/>
              <a:t>bevor</a:t>
            </a:r>
            <a:r>
              <a:rPr lang="en-US" sz="2800" dirty="0"/>
              <a:t> die </a:t>
            </a:r>
            <a:r>
              <a:rPr lang="en-US" sz="2800" dirty="0" err="1"/>
              <a:t>Richteranweisung</a:t>
            </a:r>
            <a:r>
              <a:rPr lang="en-US" sz="2800" dirty="0"/>
              <a:t> </a:t>
            </a:r>
            <a:r>
              <a:rPr lang="en-US" sz="2800" dirty="0" err="1"/>
              <a:t>zum</a:t>
            </a:r>
            <a:r>
              <a:rPr lang="en-US" sz="2800" dirty="0"/>
              <a:t> </a:t>
            </a:r>
            <a:r>
              <a:rPr lang="en-US" sz="2800" dirty="0" err="1"/>
              <a:t>Abholen</a:t>
            </a:r>
            <a:r>
              <a:rPr lang="en-US" sz="2800" dirty="0"/>
              <a:t> des </a:t>
            </a:r>
            <a:r>
              <a:rPr lang="en-US" sz="2800" dirty="0" err="1"/>
              <a:t>Hundes</a:t>
            </a:r>
            <a:r>
              <a:rPr lang="en-US" sz="2800" dirty="0"/>
              <a:t> </a:t>
            </a:r>
            <a:r>
              <a:rPr lang="en-US" sz="2800" dirty="0" err="1"/>
              <a:t>gegeben</a:t>
            </a:r>
            <a:r>
              <a:rPr lang="en-US" sz="2800" dirty="0"/>
              <a:t> </a:t>
            </a:r>
            <a:r>
              <a:rPr lang="en-US" sz="2800" dirty="0" err="1"/>
              <a:t>wird</a:t>
            </a:r>
            <a:r>
              <a:rPr lang="en-US" sz="2800" dirty="0"/>
              <a:t>, </a:t>
            </a:r>
            <a:r>
              <a:rPr lang="en-US" sz="2800" dirty="0" err="1"/>
              <a:t>kann</a:t>
            </a:r>
            <a:r>
              <a:rPr lang="en-US" sz="2800" dirty="0"/>
              <a:t> </a:t>
            </a:r>
            <a:r>
              <a:rPr lang="en-US" sz="2800" dirty="0" err="1"/>
              <a:t>der</a:t>
            </a:r>
            <a:r>
              <a:rPr lang="en-US" sz="2800" dirty="0"/>
              <a:t> </a:t>
            </a:r>
            <a:r>
              <a:rPr lang="en-US" sz="2800" dirty="0" err="1"/>
              <a:t>Hund</a:t>
            </a:r>
            <a:r>
              <a:rPr lang="en-US" sz="2800" dirty="0"/>
              <a:t> </a:t>
            </a:r>
            <a:r>
              <a:rPr lang="en-US" sz="2800" dirty="0" err="1"/>
              <a:t>nochmals</a:t>
            </a:r>
            <a:r>
              <a:rPr lang="en-US" sz="2800" dirty="0"/>
              <a:t> </a:t>
            </a:r>
            <a:r>
              <a:rPr lang="en-US" sz="2800" dirty="0" err="1"/>
              <a:t>vom</a:t>
            </a:r>
            <a:r>
              <a:rPr lang="en-US" sz="2800" dirty="0"/>
              <a:t> HF </a:t>
            </a:r>
            <a:r>
              <a:rPr lang="en-US" sz="2800" dirty="0" err="1"/>
              <a:t>eingesetzt</a:t>
            </a:r>
            <a:r>
              <a:rPr lang="en-US" sz="2800" dirty="0"/>
              <a:t> </a:t>
            </a:r>
            <a:r>
              <a:rPr lang="en-US" sz="2800" dirty="0" err="1"/>
              <a:t>werden</a:t>
            </a:r>
            <a:r>
              <a:rPr lang="en-US" sz="2800" dirty="0"/>
              <a:t>.</a:t>
            </a:r>
          </a:p>
          <a:p>
            <a:pPr marL="819150" lvl="1" indent="-285750">
              <a:lnSpc>
                <a:spcPct val="80000"/>
              </a:lnSpc>
              <a:spcBef>
                <a:spcPct val="20000"/>
              </a:spcBef>
              <a:buFontTx/>
              <a:buChar char="–"/>
            </a:pPr>
            <a:r>
              <a:rPr lang="en-US" sz="2400" dirty="0" err="1"/>
              <a:t>Verbleibt</a:t>
            </a:r>
            <a:r>
              <a:rPr lang="en-US" sz="2400" dirty="0"/>
              <a:t> </a:t>
            </a:r>
            <a:r>
              <a:rPr lang="en-US" sz="2400" dirty="0" err="1"/>
              <a:t>der</a:t>
            </a:r>
            <a:r>
              <a:rPr lang="en-US" sz="2400" dirty="0"/>
              <a:t> </a:t>
            </a:r>
            <a:r>
              <a:rPr lang="en-US" sz="2400" dirty="0" err="1"/>
              <a:t>Hund</a:t>
            </a:r>
            <a:r>
              <a:rPr lang="en-US" sz="2400" dirty="0"/>
              <a:t> </a:t>
            </a:r>
            <a:r>
              <a:rPr lang="en-US" sz="2400" dirty="0" err="1"/>
              <a:t>dann</a:t>
            </a:r>
            <a:r>
              <a:rPr lang="en-US" sz="2400" dirty="0"/>
              <a:t> am </a:t>
            </a:r>
            <a:r>
              <a:rPr lang="en-US" sz="2400" dirty="0" err="1"/>
              <a:t>Helfer</a:t>
            </a:r>
            <a:r>
              <a:rPr lang="en-US" sz="2400" dirty="0"/>
              <a:t> </a:t>
            </a:r>
            <a:r>
              <a:rPr lang="en-US" sz="2400" dirty="0" err="1"/>
              <a:t>erfolgt</a:t>
            </a:r>
            <a:r>
              <a:rPr lang="en-US" sz="2400" dirty="0"/>
              <a:t> </a:t>
            </a:r>
            <a:r>
              <a:rPr lang="en-US" sz="2400" dirty="0" err="1" smtClean="0"/>
              <a:t>Bewertung</a:t>
            </a:r>
            <a:r>
              <a:rPr lang="en-US" sz="2400" dirty="0" smtClean="0"/>
              <a:t> </a:t>
            </a:r>
            <a:r>
              <a:rPr lang="en-US" sz="2400" dirty="0" err="1"/>
              <a:t>aus</a:t>
            </a:r>
            <a:r>
              <a:rPr lang="en-US" sz="2400" dirty="0"/>
              <a:t> </a:t>
            </a:r>
            <a:r>
              <a:rPr lang="en-US" sz="2400" dirty="0" err="1"/>
              <a:t>der</a:t>
            </a:r>
            <a:r>
              <a:rPr lang="en-US" sz="2400" dirty="0"/>
              <a:t> </a:t>
            </a:r>
            <a:r>
              <a:rPr lang="en-US" sz="2400" dirty="0" err="1"/>
              <a:t>Gesamtübung</a:t>
            </a:r>
            <a:r>
              <a:rPr lang="en-US" sz="2400" dirty="0"/>
              <a:t> </a:t>
            </a:r>
            <a:r>
              <a:rPr lang="en-US" altLang="de-DE" sz="2400" dirty="0"/>
              <a:t>“</a:t>
            </a:r>
            <a:r>
              <a:rPr lang="en-US" sz="2400" dirty="0" err="1"/>
              <a:t>Stellen</a:t>
            </a:r>
            <a:r>
              <a:rPr lang="en-US" sz="2400" dirty="0"/>
              <a:t> und </a:t>
            </a:r>
            <a:r>
              <a:rPr lang="en-US" sz="2400" dirty="0" err="1"/>
              <a:t>Verbellen</a:t>
            </a:r>
            <a:r>
              <a:rPr lang="en-US" altLang="de-DE" sz="2400" dirty="0"/>
              <a:t>”</a:t>
            </a:r>
            <a:r>
              <a:rPr lang="en-US" sz="2400" dirty="0"/>
              <a:t>.</a:t>
            </a:r>
          </a:p>
          <a:p>
            <a:pPr marL="342900" indent="-342900">
              <a:lnSpc>
                <a:spcPct val="80000"/>
              </a:lnSpc>
              <a:spcBef>
                <a:spcPct val="20000"/>
              </a:spcBef>
              <a:buClr>
                <a:srgbClr val="FF3300"/>
              </a:buClr>
              <a:buFontTx/>
              <a:buChar char="•"/>
            </a:pPr>
            <a:r>
              <a:rPr lang="en-US" sz="2800" dirty="0" err="1">
                <a:solidFill>
                  <a:srgbClr val="FF3300"/>
                </a:solidFill>
                <a:sym typeface="Wingdings 2" pitchFamily="18" charset="2"/>
              </a:rPr>
              <a:t>Gesamtübung</a:t>
            </a:r>
            <a:r>
              <a:rPr lang="en-US" sz="2800" dirty="0">
                <a:solidFill>
                  <a:schemeClr val="accent2"/>
                </a:solidFill>
                <a:sym typeface="Wingdings 2" pitchFamily="18" charset="2"/>
              </a:rPr>
              <a:t>	</a:t>
            </a:r>
            <a:r>
              <a:rPr lang="en-US" sz="2800" dirty="0">
                <a:solidFill>
                  <a:srgbClr val="FF3300"/>
                </a:solidFill>
                <a:sym typeface="Wingdings 2" pitchFamily="18" charset="2"/>
              </a:rPr>
              <a:t>	</a:t>
            </a:r>
            <a:r>
              <a:rPr lang="en-US" sz="2800" dirty="0" err="1">
                <a:solidFill>
                  <a:srgbClr val="FF3300"/>
                </a:solidFill>
                <a:sym typeface="Wingdings 2" pitchFamily="18" charset="2"/>
              </a:rPr>
              <a:t>Mangelhaft</a:t>
            </a:r>
            <a:r>
              <a:rPr lang="en-US" sz="2800" dirty="0">
                <a:solidFill>
                  <a:srgbClr val="FF3300"/>
                </a:solidFill>
                <a:sym typeface="Wingdings 2" pitchFamily="18" charset="2"/>
              </a:rPr>
              <a:t> = </a:t>
            </a:r>
            <a:r>
              <a:rPr lang="en-US" sz="2800" u="sng" dirty="0">
                <a:solidFill>
                  <a:srgbClr val="FF3300"/>
                </a:solidFill>
                <a:sym typeface="Wingdings 2" pitchFamily="18" charset="2"/>
              </a:rPr>
              <a:t>- </a:t>
            </a:r>
            <a:r>
              <a:rPr lang="en-US" sz="2800" u="sng" dirty="0" smtClean="0">
                <a:solidFill>
                  <a:srgbClr val="FF3300"/>
                </a:solidFill>
                <a:sym typeface="Wingdings 2" pitchFamily="18" charset="2"/>
              </a:rPr>
              <a:t>14 </a:t>
            </a:r>
            <a:r>
              <a:rPr lang="en-US" sz="2800" u="sng" dirty="0" err="1">
                <a:solidFill>
                  <a:srgbClr val="FF3300"/>
                </a:solidFill>
                <a:sym typeface="Wingdings 2" pitchFamily="18" charset="2"/>
              </a:rPr>
              <a:t>Punkte</a:t>
            </a:r>
            <a:endParaRPr lang="en-US" sz="2800" u="sng" dirty="0">
              <a:solidFill>
                <a:srgbClr val="FF3300"/>
              </a:solidFill>
              <a:sym typeface="Wingdings 2" pitchFamily="18" charset="2"/>
            </a:endParaRPr>
          </a:p>
          <a:p>
            <a:pPr marL="819150" lvl="1" indent="-285750">
              <a:lnSpc>
                <a:spcPct val="80000"/>
              </a:lnSpc>
              <a:spcBef>
                <a:spcPct val="20000"/>
              </a:spcBef>
              <a:buFontTx/>
              <a:buChar char="–"/>
            </a:pPr>
            <a:r>
              <a:rPr lang="en-US" sz="2400" dirty="0" err="1">
                <a:sym typeface="Wingdings 2" pitchFamily="18" charset="2"/>
              </a:rPr>
              <a:t>lässt</a:t>
            </a:r>
            <a:r>
              <a:rPr lang="en-US" sz="2400" dirty="0">
                <a:sym typeface="Wingdings 2" pitchFamily="18" charset="2"/>
              </a:rPr>
              <a:t> </a:t>
            </a:r>
            <a:r>
              <a:rPr lang="en-US" sz="2400" dirty="0" err="1">
                <a:sym typeface="Wingdings 2" pitchFamily="18" charset="2"/>
              </a:rPr>
              <a:t>sich</a:t>
            </a:r>
            <a:r>
              <a:rPr lang="en-US" sz="2400" dirty="0">
                <a:sym typeface="Wingdings 2" pitchFamily="18" charset="2"/>
              </a:rPr>
              <a:t> </a:t>
            </a:r>
            <a:r>
              <a:rPr lang="en-US" sz="2400" dirty="0" err="1">
                <a:sym typeface="Wingdings 2" pitchFamily="18" charset="2"/>
              </a:rPr>
              <a:t>der</a:t>
            </a:r>
            <a:r>
              <a:rPr lang="en-US" sz="2400" dirty="0">
                <a:sym typeface="Wingdings 2" pitchFamily="18" charset="2"/>
              </a:rPr>
              <a:t> </a:t>
            </a:r>
            <a:r>
              <a:rPr lang="en-US" sz="2400" dirty="0" err="1">
                <a:sym typeface="Wingdings 2" pitchFamily="18" charset="2"/>
              </a:rPr>
              <a:t>Hund</a:t>
            </a:r>
            <a:r>
              <a:rPr lang="en-US" sz="2400" dirty="0">
                <a:sym typeface="Wingdings 2" pitchFamily="18" charset="2"/>
              </a:rPr>
              <a:t> </a:t>
            </a:r>
            <a:r>
              <a:rPr lang="en-US" sz="2400" dirty="0" err="1">
                <a:sym typeface="Wingdings 2" pitchFamily="18" charset="2"/>
              </a:rPr>
              <a:t>nicht</a:t>
            </a:r>
            <a:r>
              <a:rPr lang="en-US" sz="2400" dirty="0">
                <a:sym typeface="Wingdings 2" pitchFamily="18" charset="2"/>
              </a:rPr>
              <a:t> </a:t>
            </a:r>
            <a:r>
              <a:rPr lang="en-US" sz="2400" dirty="0" err="1">
                <a:sym typeface="Wingdings 2" pitchFamily="18" charset="2"/>
              </a:rPr>
              <a:t>mehr</a:t>
            </a:r>
            <a:r>
              <a:rPr lang="en-US" sz="2400" dirty="0">
                <a:sym typeface="Wingdings 2" pitchFamily="18" charset="2"/>
              </a:rPr>
              <a:t> </a:t>
            </a:r>
            <a:r>
              <a:rPr lang="en-US" sz="2400" dirty="0" err="1">
                <a:sym typeface="Wingdings 2" pitchFamily="18" charset="2"/>
              </a:rPr>
              <a:t>einsetzen</a:t>
            </a:r>
            <a:r>
              <a:rPr lang="en-US" sz="2400" dirty="0">
                <a:sym typeface="Wingdings 2" pitchFamily="18" charset="2"/>
              </a:rPr>
              <a:t>, </a:t>
            </a:r>
            <a:r>
              <a:rPr lang="en-US" sz="2400" dirty="0" err="1">
                <a:sym typeface="Wingdings 2" pitchFamily="18" charset="2"/>
              </a:rPr>
              <a:t>oder</a:t>
            </a:r>
            <a:r>
              <a:rPr lang="en-US" sz="2400" dirty="0">
                <a:sym typeface="Wingdings 2" pitchFamily="18" charset="2"/>
              </a:rPr>
              <a:t> </a:t>
            </a:r>
            <a:r>
              <a:rPr lang="en-US" sz="2400" dirty="0" err="1">
                <a:sym typeface="Wingdings 2" pitchFamily="18" charset="2"/>
              </a:rPr>
              <a:t>verlässt</a:t>
            </a:r>
            <a:r>
              <a:rPr lang="en-US" sz="2400" dirty="0">
                <a:sym typeface="Wingdings 2" pitchFamily="18" charset="2"/>
              </a:rPr>
              <a:t>  </a:t>
            </a:r>
            <a:r>
              <a:rPr lang="en-US" sz="2400" dirty="0" err="1">
                <a:sym typeface="Wingdings 2" pitchFamily="18" charset="2"/>
              </a:rPr>
              <a:t>erneut</a:t>
            </a:r>
            <a:r>
              <a:rPr lang="en-US" sz="2400" dirty="0">
                <a:sym typeface="Wingdings 2" pitchFamily="18" charset="2"/>
              </a:rPr>
              <a:t> den </a:t>
            </a:r>
            <a:r>
              <a:rPr lang="en-US" sz="2400" dirty="0" err="1">
                <a:sym typeface="Wingdings 2" pitchFamily="18" charset="2"/>
              </a:rPr>
              <a:t>Helfer</a:t>
            </a:r>
            <a:r>
              <a:rPr lang="en-US" sz="2400" dirty="0">
                <a:sym typeface="Wingdings 2" pitchFamily="18" charset="2"/>
              </a:rPr>
              <a:t> ...</a:t>
            </a:r>
          </a:p>
          <a:p>
            <a:pPr marL="342900" indent="-342900">
              <a:lnSpc>
                <a:spcPct val="80000"/>
              </a:lnSpc>
              <a:spcBef>
                <a:spcPct val="20000"/>
              </a:spcBef>
              <a:buClr>
                <a:srgbClr val="FF3300"/>
              </a:buClr>
            </a:pPr>
            <a:r>
              <a:rPr lang="en-US" sz="2800" dirty="0" smtClean="0">
                <a:solidFill>
                  <a:srgbClr val="FF3300"/>
                </a:solidFill>
                <a:sym typeface="Wingdings 2" pitchFamily="18" charset="2"/>
              </a:rPr>
              <a:t>      </a:t>
            </a:r>
            <a:r>
              <a:rPr lang="en-US" sz="2800" dirty="0" err="1" smtClean="0">
                <a:solidFill>
                  <a:srgbClr val="FF3300"/>
                </a:solidFill>
                <a:sym typeface="Wingdings 2" pitchFamily="18" charset="2"/>
              </a:rPr>
              <a:t>wird</a:t>
            </a:r>
            <a:r>
              <a:rPr lang="en-US" sz="2800" dirty="0" smtClean="0">
                <a:solidFill>
                  <a:srgbClr val="FF3300"/>
                </a:solidFill>
                <a:sym typeface="Wingdings 2" pitchFamily="18" charset="2"/>
              </a:rPr>
              <a:t> </a:t>
            </a:r>
            <a:r>
              <a:rPr lang="en-US" sz="2800" dirty="0">
                <a:solidFill>
                  <a:srgbClr val="FF3300"/>
                </a:solidFill>
                <a:sym typeface="Wingdings 2" pitchFamily="18" charset="2"/>
              </a:rPr>
              <a:t>die </a:t>
            </a:r>
            <a:r>
              <a:rPr lang="en-US" sz="2800" dirty="0" err="1">
                <a:solidFill>
                  <a:srgbClr val="FF3300"/>
                </a:solidFill>
                <a:sym typeface="Wingdings 2" pitchFamily="18" charset="2"/>
              </a:rPr>
              <a:t>Abteilung</a:t>
            </a:r>
            <a:r>
              <a:rPr lang="en-US" sz="2800" dirty="0">
                <a:solidFill>
                  <a:srgbClr val="FF3300"/>
                </a:solidFill>
                <a:sym typeface="Wingdings 2" pitchFamily="18" charset="2"/>
              </a:rPr>
              <a:t> </a:t>
            </a:r>
            <a:r>
              <a:rPr lang="en-US" altLang="de-DE" sz="2800" dirty="0">
                <a:solidFill>
                  <a:srgbClr val="FF3300"/>
                </a:solidFill>
                <a:sym typeface="Wingdings 2" pitchFamily="18" charset="2"/>
              </a:rPr>
              <a:t>“</a:t>
            </a:r>
            <a:r>
              <a:rPr lang="en-US" sz="2800" dirty="0">
                <a:solidFill>
                  <a:srgbClr val="FF3300"/>
                </a:solidFill>
                <a:sym typeface="Wingdings 2" pitchFamily="18" charset="2"/>
              </a:rPr>
              <a:t>C</a:t>
            </a:r>
            <a:r>
              <a:rPr lang="en-US" altLang="de-DE" sz="2800" dirty="0">
                <a:solidFill>
                  <a:srgbClr val="FF3300"/>
                </a:solidFill>
                <a:sym typeface="Wingdings 2" pitchFamily="18" charset="2"/>
              </a:rPr>
              <a:t>”</a:t>
            </a:r>
            <a:r>
              <a:rPr lang="en-US" sz="2800" dirty="0">
                <a:solidFill>
                  <a:srgbClr val="FF3300"/>
                </a:solidFill>
                <a:sym typeface="Wingdings 2" pitchFamily="18" charset="2"/>
              </a:rPr>
              <a:t> </a:t>
            </a:r>
            <a:r>
              <a:rPr lang="en-US" sz="2800" dirty="0" err="1" smtClean="0">
                <a:solidFill>
                  <a:srgbClr val="FF3300"/>
                </a:solidFill>
                <a:sym typeface="Wingdings 2" pitchFamily="18" charset="2"/>
              </a:rPr>
              <a:t>abgebrochen</a:t>
            </a:r>
            <a:r>
              <a:rPr lang="en-US" sz="2800" dirty="0" smtClean="0">
                <a:solidFill>
                  <a:srgbClr val="FF3300"/>
                </a:solidFill>
                <a:sym typeface="Wingdings 2" pitchFamily="18" charset="2"/>
              </a:rPr>
              <a:t>. (</a:t>
            </a:r>
            <a:r>
              <a:rPr lang="en-US" sz="2800" b="1" dirty="0" smtClean="0">
                <a:solidFill>
                  <a:srgbClr val="FF3300"/>
                </a:solidFill>
                <a:sym typeface="Wingdings 2" pitchFamily="18" charset="2"/>
              </a:rPr>
              <a:t>TSB “</a:t>
            </a:r>
            <a:r>
              <a:rPr lang="en-US" sz="2800" b="1" dirty="0" err="1" smtClean="0">
                <a:solidFill>
                  <a:srgbClr val="FF3300"/>
                </a:solidFill>
                <a:sym typeface="Wingdings 2" pitchFamily="18" charset="2"/>
              </a:rPr>
              <a:t>ng</a:t>
            </a:r>
            <a:r>
              <a:rPr lang="en-US" sz="2800" b="1" dirty="0" smtClean="0">
                <a:solidFill>
                  <a:srgbClr val="FF3300"/>
                </a:solidFill>
                <a:sym typeface="Wingdings 2" pitchFamily="18" charset="2"/>
              </a:rPr>
              <a:t>”) </a:t>
            </a:r>
            <a:r>
              <a:rPr lang="en-US" sz="2800" b="1" dirty="0" smtClean="0">
                <a:solidFill>
                  <a:srgbClr val="FF0000"/>
                </a:solidFill>
                <a:sym typeface="Wingdings 2" pitchFamily="18" charset="2"/>
              </a:rPr>
              <a:t>!</a:t>
            </a:r>
            <a:endParaRPr lang="en-US" sz="2800" b="1" dirty="0">
              <a:solidFill>
                <a:srgbClr val="FF0000"/>
              </a:solidFill>
              <a:sym typeface="Wingdings 2" pitchFamily="18" charset="2"/>
            </a:endParaRPr>
          </a:p>
        </p:txBody>
      </p:sp>
      <p:sp>
        <p:nvSpPr>
          <p:cNvPr id="5" name="Foliennummernplatzhalter 4"/>
          <p:cNvSpPr>
            <a:spLocks noGrp="1"/>
          </p:cNvSpPr>
          <p:nvPr>
            <p:ph type="sldNum" sz="quarter" idx="12"/>
          </p:nvPr>
        </p:nvSpPr>
        <p:spPr/>
        <p:txBody>
          <a:bodyPr/>
          <a:lstStyle/>
          <a:p>
            <a:fld id="{42060E1C-7F94-48ED-A1E2-7080F3AD8941}" type="slidenum">
              <a:rPr lang="de-DE" smtClean="0"/>
              <a:pPr/>
              <a:t>41</a:t>
            </a:fld>
            <a:endParaRPr lang="de-DE" dirty="0"/>
          </a:p>
        </p:txBody>
      </p:sp>
      <p:sp>
        <p:nvSpPr>
          <p:cNvPr id="6" name="Fußzeilenplatzhalter 5"/>
          <p:cNvSpPr>
            <a:spLocks noGrp="1"/>
          </p:cNvSpPr>
          <p:nvPr>
            <p:ph type="ftr" sz="quarter" idx="11"/>
          </p:nvPr>
        </p:nvSpPr>
        <p:spPr/>
        <p:txBody>
          <a:bodyPr/>
          <a:lstStyle/>
          <a:p>
            <a:r>
              <a:rPr lang="de-DE" smtClean="0"/>
              <a:t>Diegel</a:t>
            </a:r>
            <a:endParaRPr lang="de-DE"/>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2514"/>
                                        </p:tgtEl>
                                        <p:attrNameLst>
                                          <p:attrName>style.visibility</p:attrName>
                                        </p:attrNameLst>
                                      </p:cBhvr>
                                      <p:to>
                                        <p:strVal val="visible"/>
                                      </p:to>
                                    </p:set>
                                    <p:animEffect transition="in" filter="fade">
                                      <p:cBhvr>
                                        <p:cTn id="7" dur="500"/>
                                        <p:tgtEl>
                                          <p:spTgt spid="19251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2515"/>
                                        </p:tgtEl>
                                        <p:attrNameLst>
                                          <p:attrName>style.visibility</p:attrName>
                                        </p:attrNameLst>
                                      </p:cBhvr>
                                      <p:to>
                                        <p:strVal val="visible"/>
                                      </p:to>
                                    </p:set>
                                    <p:animEffect transition="in" filter="fade">
                                      <p:cBhvr>
                                        <p:cTn id="11" dur="500"/>
                                        <p:tgtEl>
                                          <p:spTgt spid="1925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2516">
                                            <p:txEl>
                                              <p:pRg st="0" end="0"/>
                                            </p:txEl>
                                          </p:spTgt>
                                        </p:tgtEl>
                                        <p:attrNameLst>
                                          <p:attrName>style.visibility</p:attrName>
                                        </p:attrNameLst>
                                      </p:cBhvr>
                                      <p:to>
                                        <p:strVal val="visible"/>
                                      </p:to>
                                    </p:set>
                                    <p:animEffect transition="in" filter="fade">
                                      <p:cBhvr>
                                        <p:cTn id="14" dur="500"/>
                                        <p:tgtEl>
                                          <p:spTgt spid="19251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2516">
                                            <p:txEl>
                                              <p:pRg st="1" end="1"/>
                                            </p:txEl>
                                          </p:spTgt>
                                        </p:tgtEl>
                                        <p:attrNameLst>
                                          <p:attrName>style.visibility</p:attrName>
                                        </p:attrNameLst>
                                      </p:cBhvr>
                                      <p:to>
                                        <p:strVal val="visible"/>
                                      </p:to>
                                    </p:set>
                                    <p:animEffect transition="in" filter="fade">
                                      <p:cBhvr>
                                        <p:cTn id="19" dur="500"/>
                                        <p:tgtEl>
                                          <p:spTgt spid="192516">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2516">
                                            <p:txEl>
                                              <p:pRg st="2" end="2"/>
                                            </p:txEl>
                                          </p:spTgt>
                                        </p:tgtEl>
                                        <p:attrNameLst>
                                          <p:attrName>style.visibility</p:attrName>
                                        </p:attrNameLst>
                                      </p:cBhvr>
                                      <p:to>
                                        <p:strVal val="visible"/>
                                      </p:to>
                                    </p:set>
                                    <p:animEffect transition="in" filter="fade">
                                      <p:cBhvr>
                                        <p:cTn id="24" dur="500"/>
                                        <p:tgtEl>
                                          <p:spTgt spid="192516">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2516">
                                            <p:txEl>
                                              <p:pRg st="3" end="3"/>
                                            </p:txEl>
                                          </p:spTgt>
                                        </p:tgtEl>
                                        <p:attrNameLst>
                                          <p:attrName>style.visibility</p:attrName>
                                        </p:attrNameLst>
                                      </p:cBhvr>
                                      <p:to>
                                        <p:strVal val="visible"/>
                                      </p:to>
                                    </p:set>
                                    <p:animEffect transition="in" filter="fade">
                                      <p:cBhvr>
                                        <p:cTn id="29" dur="500"/>
                                        <p:tgtEl>
                                          <p:spTgt spid="192516">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2516">
                                            <p:txEl>
                                              <p:pRg st="4" end="4"/>
                                            </p:txEl>
                                          </p:spTgt>
                                        </p:tgtEl>
                                        <p:attrNameLst>
                                          <p:attrName>style.visibility</p:attrName>
                                        </p:attrNameLst>
                                      </p:cBhvr>
                                      <p:to>
                                        <p:strVal val="visible"/>
                                      </p:to>
                                    </p:set>
                                    <p:animEffect transition="in" filter="fade">
                                      <p:cBhvr>
                                        <p:cTn id="34" dur="500"/>
                                        <p:tgtEl>
                                          <p:spTgt spid="192516">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2516">
                                            <p:txEl>
                                              <p:pRg st="5" end="5"/>
                                            </p:txEl>
                                          </p:spTgt>
                                        </p:tgtEl>
                                        <p:attrNameLst>
                                          <p:attrName>style.visibility</p:attrName>
                                        </p:attrNameLst>
                                      </p:cBhvr>
                                      <p:to>
                                        <p:strVal val="visible"/>
                                      </p:to>
                                    </p:set>
                                    <p:animEffect transition="in" filter="fade">
                                      <p:cBhvr>
                                        <p:cTn id="39" dur="500"/>
                                        <p:tgtEl>
                                          <p:spTgt spid="1925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autoUpdateAnimBg="0"/>
      <p:bldP spid="192515" grpId="0" autoUpdateAnimBg="0"/>
      <p:bldP spid="192516"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648072"/>
          </a:xfrm>
        </p:spPr>
        <p:txBody>
          <a:bodyPr>
            <a:normAutofit/>
          </a:bodyPr>
          <a:lstStyle/>
          <a:p>
            <a:r>
              <a:rPr lang="de-DE" sz="3600" dirty="0" smtClean="0"/>
              <a:t>Hold </a:t>
            </a:r>
            <a:r>
              <a:rPr lang="de-DE" sz="3600" dirty="0" err="1" smtClean="0"/>
              <a:t>and</a:t>
            </a:r>
            <a:r>
              <a:rPr lang="de-DE" sz="3600" dirty="0" smtClean="0"/>
              <a:t> Bark</a:t>
            </a:r>
            <a:endParaRPr lang="de-DE" sz="3600" dirty="0"/>
          </a:p>
        </p:txBody>
      </p:sp>
      <p:sp>
        <p:nvSpPr>
          <p:cNvPr id="3" name="Inhaltsplatzhalter 2"/>
          <p:cNvSpPr>
            <a:spLocks noGrp="1"/>
          </p:cNvSpPr>
          <p:nvPr>
            <p:ph idx="1"/>
          </p:nvPr>
        </p:nvSpPr>
        <p:spPr>
          <a:xfrm>
            <a:off x="179512" y="836712"/>
            <a:ext cx="8784976" cy="5472608"/>
          </a:xfrm>
        </p:spPr>
        <p:txBody>
          <a:bodyPr/>
          <a:lstStyle/>
          <a:p>
            <a:r>
              <a:rPr lang="de-DE" dirty="0" err="1" smtClean="0"/>
              <a:t>Deductions</a:t>
            </a:r>
            <a:r>
              <a:rPr lang="de-DE" dirty="0" smtClean="0"/>
              <a:t> </a:t>
            </a:r>
            <a:r>
              <a:rPr lang="de-DE" dirty="0" err="1" smtClean="0"/>
              <a:t>for„Hold“or„Guarding</a:t>
            </a:r>
            <a:r>
              <a:rPr lang="de-DE" dirty="0" smtClean="0"/>
              <a:t>“ </a:t>
            </a:r>
          </a:p>
          <a:p>
            <a:pPr>
              <a:buNone/>
            </a:pPr>
            <a:r>
              <a:rPr lang="de-DE" dirty="0" smtClean="0"/>
              <a:t>    </a:t>
            </a:r>
            <a:r>
              <a:rPr lang="de-DE" dirty="0" err="1" smtClean="0"/>
              <a:t>If</a:t>
            </a:r>
            <a:r>
              <a:rPr lang="de-DE" dirty="0" smtClean="0"/>
              <a:t> </a:t>
            </a:r>
            <a:r>
              <a:rPr lang="de-DE" dirty="0" err="1" smtClean="0"/>
              <a:t>the</a:t>
            </a:r>
            <a:r>
              <a:rPr lang="de-DE" dirty="0" smtClean="0"/>
              <a:t> </a:t>
            </a:r>
            <a:r>
              <a:rPr lang="de-DE" dirty="0" err="1" smtClean="0"/>
              <a:t>dog</a:t>
            </a:r>
            <a:r>
              <a:rPr lang="de-DE" dirty="0" smtClean="0"/>
              <a:t> </a:t>
            </a:r>
            <a:r>
              <a:rPr lang="de-DE" dirty="0" err="1" smtClean="0"/>
              <a:t>leaves</a:t>
            </a:r>
            <a:r>
              <a:rPr lang="de-DE" dirty="0" smtClean="0"/>
              <a:t> </a:t>
            </a:r>
            <a:r>
              <a:rPr lang="de-DE" dirty="0" err="1" smtClean="0"/>
              <a:t>the</a:t>
            </a:r>
            <a:r>
              <a:rPr lang="de-DE" dirty="0" smtClean="0"/>
              <a:t> </a:t>
            </a:r>
            <a:r>
              <a:rPr lang="de-DE" dirty="0" err="1" smtClean="0"/>
              <a:t>helper</a:t>
            </a:r>
            <a:r>
              <a:rPr lang="de-DE" dirty="0" smtClean="0"/>
              <a:t> </a:t>
            </a:r>
            <a:r>
              <a:rPr lang="de-DE" dirty="0" err="1" smtClean="0"/>
              <a:t>and</a:t>
            </a:r>
            <a:r>
              <a:rPr lang="de-DE" dirty="0" smtClean="0"/>
              <a:t> </a:t>
            </a:r>
            <a:r>
              <a:rPr lang="de-DE" dirty="0" err="1" smtClean="0"/>
              <a:t>runs</a:t>
            </a:r>
            <a:r>
              <a:rPr lang="de-DE" dirty="0" smtClean="0"/>
              <a:t> back </a:t>
            </a:r>
            <a:r>
              <a:rPr lang="de-DE" dirty="0" err="1" smtClean="0"/>
              <a:t>to</a:t>
            </a:r>
            <a:r>
              <a:rPr lang="de-DE" dirty="0" smtClean="0"/>
              <a:t> </a:t>
            </a:r>
            <a:r>
              <a:rPr lang="de-DE" dirty="0" err="1" smtClean="0"/>
              <a:t>the</a:t>
            </a:r>
            <a:r>
              <a:rPr lang="de-DE" dirty="0" smtClean="0"/>
              <a:t> </a:t>
            </a:r>
            <a:r>
              <a:rPr lang="de-DE" dirty="0" err="1" smtClean="0"/>
              <a:t>handler</a:t>
            </a:r>
            <a:r>
              <a:rPr lang="de-DE" dirty="0" smtClean="0"/>
              <a:t> </a:t>
            </a:r>
            <a:r>
              <a:rPr lang="de-DE" dirty="0" err="1" smtClean="0"/>
              <a:t>before</a:t>
            </a:r>
            <a:r>
              <a:rPr lang="de-DE" dirty="0" smtClean="0"/>
              <a:t> </a:t>
            </a:r>
            <a:r>
              <a:rPr lang="de-DE" dirty="0" err="1" smtClean="0"/>
              <a:t>the</a:t>
            </a:r>
            <a:r>
              <a:rPr lang="de-DE" dirty="0" smtClean="0"/>
              <a:t> </a:t>
            </a:r>
            <a:r>
              <a:rPr lang="de-DE" dirty="0" err="1" smtClean="0"/>
              <a:t>Judge´s</a:t>
            </a:r>
            <a:r>
              <a:rPr lang="de-DE" dirty="0" smtClean="0"/>
              <a:t> </a:t>
            </a:r>
            <a:r>
              <a:rPr lang="de-DE" dirty="0" err="1" smtClean="0"/>
              <a:t>signal</a:t>
            </a:r>
            <a:r>
              <a:rPr lang="de-DE" dirty="0" smtClean="0"/>
              <a:t>, </a:t>
            </a:r>
            <a:r>
              <a:rPr lang="de-DE" dirty="0" err="1" smtClean="0"/>
              <a:t>the</a:t>
            </a:r>
            <a:r>
              <a:rPr lang="de-DE" dirty="0" smtClean="0"/>
              <a:t> </a:t>
            </a:r>
            <a:r>
              <a:rPr lang="de-DE" dirty="0" err="1" smtClean="0"/>
              <a:t>dog</a:t>
            </a:r>
            <a:r>
              <a:rPr lang="de-DE" dirty="0" smtClean="0"/>
              <a:t> </a:t>
            </a:r>
            <a:r>
              <a:rPr lang="de-DE" dirty="0" err="1" smtClean="0"/>
              <a:t>can</a:t>
            </a:r>
            <a:r>
              <a:rPr lang="de-DE" dirty="0" smtClean="0"/>
              <a:t> </a:t>
            </a:r>
            <a:r>
              <a:rPr lang="de-DE" dirty="0" err="1" smtClean="0"/>
              <a:t>be</a:t>
            </a:r>
            <a:r>
              <a:rPr lang="de-DE" dirty="0" smtClean="0"/>
              <a:t> </a:t>
            </a:r>
            <a:r>
              <a:rPr lang="de-DE" dirty="0" err="1" smtClean="0"/>
              <a:t>sent</a:t>
            </a:r>
            <a:r>
              <a:rPr lang="de-DE" dirty="0" smtClean="0"/>
              <a:t> back in </a:t>
            </a:r>
            <a:r>
              <a:rPr lang="de-DE" dirty="0" err="1" smtClean="0"/>
              <a:t>by</a:t>
            </a:r>
            <a:r>
              <a:rPr lang="de-DE" dirty="0" smtClean="0"/>
              <a:t> </a:t>
            </a:r>
            <a:r>
              <a:rPr lang="de-DE" dirty="0" err="1" smtClean="0"/>
              <a:t>the</a:t>
            </a:r>
            <a:r>
              <a:rPr lang="de-DE" dirty="0" smtClean="0"/>
              <a:t> </a:t>
            </a:r>
            <a:r>
              <a:rPr lang="de-DE" dirty="0" err="1" smtClean="0"/>
              <a:t>handler</a:t>
            </a:r>
            <a:r>
              <a:rPr lang="de-DE" dirty="0" smtClean="0"/>
              <a:t>. </a:t>
            </a:r>
          </a:p>
          <a:p>
            <a:pPr>
              <a:buNone/>
            </a:pPr>
            <a:r>
              <a:rPr lang="de-DE" dirty="0" smtClean="0"/>
              <a:t>  – </a:t>
            </a:r>
            <a:r>
              <a:rPr lang="de-DE" dirty="0" err="1" smtClean="0"/>
              <a:t>If</a:t>
            </a:r>
            <a:r>
              <a:rPr lang="de-DE" dirty="0" smtClean="0"/>
              <a:t> </a:t>
            </a:r>
            <a:r>
              <a:rPr lang="de-DE" dirty="0" err="1" smtClean="0"/>
              <a:t>the</a:t>
            </a:r>
            <a:r>
              <a:rPr lang="de-DE" dirty="0" smtClean="0"/>
              <a:t> </a:t>
            </a:r>
            <a:r>
              <a:rPr lang="de-DE" dirty="0" err="1" smtClean="0"/>
              <a:t>dog</a:t>
            </a:r>
            <a:r>
              <a:rPr lang="de-DE" dirty="0" smtClean="0"/>
              <a:t> </a:t>
            </a:r>
            <a:r>
              <a:rPr lang="de-DE" dirty="0" err="1" smtClean="0"/>
              <a:t>stays</a:t>
            </a:r>
            <a:r>
              <a:rPr lang="de-DE" dirty="0" smtClean="0"/>
              <a:t> </a:t>
            </a:r>
            <a:r>
              <a:rPr lang="de-DE" dirty="0" err="1" smtClean="0"/>
              <a:t>with</a:t>
            </a:r>
            <a:r>
              <a:rPr lang="de-DE" dirty="0" smtClean="0"/>
              <a:t> </a:t>
            </a:r>
            <a:r>
              <a:rPr lang="de-DE" dirty="0" err="1" smtClean="0"/>
              <a:t>the</a:t>
            </a:r>
            <a:r>
              <a:rPr lang="de-DE" dirty="0" smtClean="0"/>
              <a:t> </a:t>
            </a:r>
            <a:r>
              <a:rPr lang="de-DE" dirty="0" err="1" smtClean="0"/>
              <a:t>helper</a:t>
            </a:r>
            <a:r>
              <a:rPr lang="de-DE" dirty="0" smtClean="0"/>
              <a:t> after </a:t>
            </a:r>
            <a:r>
              <a:rPr lang="de-DE" dirty="0" err="1" smtClean="0"/>
              <a:t>being</a:t>
            </a:r>
            <a:r>
              <a:rPr lang="de-DE" dirty="0" smtClean="0"/>
              <a:t> </a:t>
            </a:r>
            <a:r>
              <a:rPr lang="de-DE" dirty="0" err="1" smtClean="0"/>
              <a:t>sent</a:t>
            </a:r>
            <a:r>
              <a:rPr lang="de-DE" dirty="0" smtClean="0"/>
              <a:t>   in </a:t>
            </a:r>
            <a:r>
              <a:rPr lang="de-DE" dirty="0" err="1" smtClean="0"/>
              <a:t>again</a:t>
            </a:r>
            <a:r>
              <a:rPr lang="de-DE" dirty="0" smtClean="0"/>
              <a:t>: </a:t>
            </a:r>
          </a:p>
          <a:p>
            <a:pPr>
              <a:buFont typeface="Courier New" pitchFamily="49" charset="0"/>
              <a:buChar char="o"/>
            </a:pPr>
            <a:r>
              <a:rPr lang="de-DE" dirty="0" smtClean="0"/>
              <a:t>  </a:t>
            </a:r>
            <a:r>
              <a:rPr lang="de-DE" dirty="0" smtClean="0">
                <a:solidFill>
                  <a:srgbClr val="FF0000"/>
                </a:solidFill>
              </a:rPr>
              <a:t>Maximum Evaluation = </a:t>
            </a:r>
            <a:r>
              <a:rPr lang="de-DE" dirty="0" err="1" smtClean="0">
                <a:solidFill>
                  <a:srgbClr val="FF0000"/>
                </a:solidFill>
              </a:rPr>
              <a:t>insufficient</a:t>
            </a:r>
            <a:r>
              <a:rPr lang="de-DE" dirty="0" smtClean="0">
                <a:solidFill>
                  <a:srgbClr val="FF0000"/>
                </a:solidFill>
              </a:rPr>
              <a:t> = - 14 P.</a:t>
            </a:r>
          </a:p>
          <a:p>
            <a:pPr>
              <a:buNone/>
            </a:pPr>
            <a:r>
              <a:rPr lang="de-DE" dirty="0" smtClean="0"/>
              <a:t>    </a:t>
            </a:r>
            <a:r>
              <a:rPr lang="de-DE" dirty="0" err="1" smtClean="0"/>
              <a:t>If</a:t>
            </a:r>
            <a:r>
              <a:rPr lang="de-DE" dirty="0" smtClean="0"/>
              <a:t> </a:t>
            </a:r>
            <a:r>
              <a:rPr lang="de-DE" dirty="0" err="1" smtClean="0"/>
              <a:t>the</a:t>
            </a:r>
            <a:r>
              <a:rPr lang="de-DE" dirty="0" smtClean="0"/>
              <a:t> </a:t>
            </a:r>
            <a:r>
              <a:rPr lang="de-DE" dirty="0" err="1" smtClean="0"/>
              <a:t>dog</a:t>
            </a:r>
            <a:r>
              <a:rPr lang="de-DE" dirty="0" smtClean="0"/>
              <a:t> </a:t>
            </a:r>
            <a:r>
              <a:rPr lang="de-DE" dirty="0" err="1" smtClean="0"/>
              <a:t>does</a:t>
            </a:r>
            <a:r>
              <a:rPr lang="de-DE" dirty="0" smtClean="0"/>
              <a:t> not </a:t>
            </a:r>
            <a:r>
              <a:rPr lang="de-DE" dirty="0" err="1" smtClean="0"/>
              <a:t>go</a:t>
            </a:r>
            <a:r>
              <a:rPr lang="de-DE" dirty="0" smtClean="0"/>
              <a:t> back </a:t>
            </a:r>
            <a:r>
              <a:rPr lang="de-DE" dirty="0" err="1" smtClean="0"/>
              <a:t>into</a:t>
            </a:r>
            <a:r>
              <a:rPr lang="de-DE" dirty="0" smtClean="0"/>
              <a:t> </a:t>
            </a:r>
            <a:r>
              <a:rPr lang="de-DE" dirty="0" err="1" smtClean="0"/>
              <a:t>the</a:t>
            </a:r>
            <a:r>
              <a:rPr lang="de-DE" dirty="0" smtClean="0"/>
              <a:t> blind </a:t>
            </a:r>
            <a:r>
              <a:rPr lang="de-DE" dirty="0" err="1" smtClean="0"/>
              <a:t>and</a:t>
            </a:r>
            <a:r>
              <a:rPr lang="de-DE" dirty="0" smtClean="0"/>
              <a:t> </a:t>
            </a:r>
            <a:r>
              <a:rPr lang="de-DE" dirty="0" err="1" smtClean="0"/>
              <a:t>remain</a:t>
            </a:r>
            <a:r>
              <a:rPr lang="de-DE" dirty="0" smtClean="0"/>
              <a:t> </a:t>
            </a:r>
            <a:r>
              <a:rPr lang="de-DE" dirty="0" err="1" smtClean="0"/>
              <a:t>with</a:t>
            </a:r>
            <a:r>
              <a:rPr lang="de-DE" dirty="0" smtClean="0"/>
              <a:t> </a:t>
            </a:r>
            <a:r>
              <a:rPr lang="de-DE" dirty="0" err="1" smtClean="0"/>
              <a:t>the</a:t>
            </a:r>
            <a:r>
              <a:rPr lang="de-DE" dirty="0" smtClean="0"/>
              <a:t> </a:t>
            </a:r>
            <a:r>
              <a:rPr lang="de-DE" dirty="0" err="1" smtClean="0"/>
              <a:t>helper</a:t>
            </a:r>
            <a:r>
              <a:rPr lang="de-DE" dirty="0" smtClean="0"/>
              <a:t> </a:t>
            </a:r>
          </a:p>
          <a:p>
            <a:pPr>
              <a:buNone/>
            </a:pPr>
            <a:r>
              <a:rPr lang="de-DE" dirty="0" smtClean="0"/>
              <a:t>    </a:t>
            </a:r>
            <a:r>
              <a:rPr lang="de-DE" dirty="0" smtClean="0">
                <a:solidFill>
                  <a:srgbClr val="FF0000"/>
                </a:solidFill>
              </a:rPr>
              <a:t>Part C </a:t>
            </a:r>
            <a:r>
              <a:rPr lang="de-DE" dirty="0" err="1" smtClean="0">
                <a:solidFill>
                  <a:srgbClr val="FF0000"/>
                </a:solidFill>
              </a:rPr>
              <a:t>is</a:t>
            </a:r>
            <a:r>
              <a:rPr lang="de-DE" dirty="0" smtClean="0">
                <a:solidFill>
                  <a:srgbClr val="FF0000"/>
                </a:solidFill>
              </a:rPr>
              <a:t> </a:t>
            </a:r>
            <a:r>
              <a:rPr lang="de-DE" dirty="0" err="1" smtClean="0">
                <a:solidFill>
                  <a:srgbClr val="FF0000"/>
                </a:solidFill>
              </a:rPr>
              <a:t>terminated</a:t>
            </a:r>
            <a:r>
              <a:rPr lang="de-DE" dirty="0" smtClean="0">
                <a:solidFill>
                  <a:srgbClr val="FF0000"/>
                </a:solidFill>
              </a:rPr>
              <a:t>      (TSB </a:t>
            </a:r>
            <a:r>
              <a:rPr lang="de-DE" dirty="0" err="1" smtClean="0">
                <a:solidFill>
                  <a:srgbClr val="FF0000"/>
                </a:solidFill>
              </a:rPr>
              <a:t>ng</a:t>
            </a:r>
            <a:r>
              <a:rPr lang="de-DE" dirty="0" smtClean="0">
                <a:solidFill>
                  <a:srgbClr val="FF0000"/>
                </a:solidFill>
              </a:rPr>
              <a:t>) !</a:t>
            </a:r>
            <a:endParaRPr lang="de-DE" dirty="0">
              <a:solidFill>
                <a:srgbClr val="FF0000"/>
              </a:solidFill>
            </a:endParaRPr>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42</a:t>
            </a:fld>
            <a:endParaRPr lang="de-D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Diegel</a:t>
            </a:r>
            <a:endParaRPr lang="de-DE"/>
          </a:p>
        </p:txBody>
      </p:sp>
      <p:sp>
        <p:nvSpPr>
          <p:cNvPr id="3" name="Foliennummernplatzhalter 2"/>
          <p:cNvSpPr>
            <a:spLocks noGrp="1"/>
          </p:cNvSpPr>
          <p:nvPr>
            <p:ph type="sldNum" sz="quarter" idx="12"/>
          </p:nvPr>
        </p:nvSpPr>
        <p:spPr/>
        <p:txBody>
          <a:bodyPr/>
          <a:lstStyle/>
          <a:p>
            <a:fld id="{42060E1C-7F94-48ED-A1E2-7080F3AD8941}" type="slidenum">
              <a:rPr lang="de-DE" smtClean="0"/>
              <a:pPr/>
              <a:t>43</a:t>
            </a:fld>
            <a:endParaRPr lang="de-DE"/>
          </a:p>
        </p:txBody>
      </p:sp>
      <p:graphicFrame>
        <p:nvGraphicFramePr>
          <p:cNvPr id="4" name="Tabelle 3"/>
          <p:cNvGraphicFramePr>
            <a:graphicFrameLocks noGrp="1"/>
          </p:cNvGraphicFramePr>
          <p:nvPr/>
        </p:nvGraphicFramePr>
        <p:xfrm>
          <a:off x="323529" y="404664"/>
          <a:ext cx="8136905" cy="8065116"/>
        </p:xfrm>
        <a:graphic>
          <a:graphicData uri="http://schemas.openxmlformats.org/drawingml/2006/table">
            <a:tbl>
              <a:tblPr/>
              <a:tblGrid>
                <a:gridCol w="3158960"/>
                <a:gridCol w="2564396"/>
                <a:gridCol w="2413549"/>
              </a:tblGrid>
              <a:tr h="317820">
                <a:tc>
                  <a:txBody>
                    <a:bodyPr/>
                    <a:lstStyle/>
                    <a:p>
                      <a:pPr algn="just">
                        <a:lnSpc>
                          <a:spcPct val="115000"/>
                        </a:lnSpc>
                        <a:spcAft>
                          <a:spcPts val="0"/>
                        </a:spcAft>
                      </a:pPr>
                      <a:r>
                        <a:rPr lang="de-DE" sz="1600" b="1" dirty="0">
                          <a:solidFill>
                            <a:srgbClr val="000000"/>
                          </a:solidFill>
                          <a:latin typeface="+mn-lt"/>
                          <a:ea typeface="Times New Roman"/>
                          <a:cs typeface="Times New Roman"/>
                        </a:rPr>
                        <a:t>IGP-1</a:t>
                      </a:r>
                      <a:endParaRPr lang="de-DE" sz="16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600" b="1">
                          <a:solidFill>
                            <a:srgbClr val="000000"/>
                          </a:solidFill>
                          <a:latin typeface="+mn-lt"/>
                          <a:ea typeface="Times New Roman"/>
                          <a:cs typeface="Times New Roman"/>
                        </a:rPr>
                        <a:t>IGP-2</a:t>
                      </a:r>
                      <a:endParaRPr lang="de-DE" sz="16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600" b="1">
                          <a:solidFill>
                            <a:srgbClr val="000000"/>
                          </a:solidFill>
                          <a:latin typeface="+mn-lt"/>
                          <a:ea typeface="Times New Roman"/>
                          <a:cs typeface="Times New Roman"/>
                        </a:rPr>
                        <a:t>IGP-3</a:t>
                      </a:r>
                      <a:endParaRPr lang="de-DE" sz="160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47296">
                <a:tc>
                  <a:txBody>
                    <a:bodyPr/>
                    <a:lstStyle/>
                    <a:p>
                      <a:pPr>
                        <a:lnSpc>
                          <a:spcPct val="115000"/>
                        </a:lnSpc>
                        <a:spcAft>
                          <a:spcPts val="0"/>
                        </a:spcAft>
                      </a:pPr>
                      <a:r>
                        <a:rPr lang="de-DE" sz="1800" dirty="0">
                          <a:solidFill>
                            <a:srgbClr val="000000"/>
                          </a:solidFill>
                          <a:latin typeface="+mn-lt"/>
                          <a:ea typeface="Times New Roman"/>
                          <a:cs typeface="Times New Roman"/>
                        </a:rPr>
                        <a:t>Hundeführer geht auf Leistungsrichter Anweisung auf die markierte Position </a:t>
                      </a:r>
                      <a:endParaRPr lang="de-DE" sz="1800" dirty="0" smtClean="0">
                        <a:solidFill>
                          <a:srgbClr val="000000"/>
                        </a:solidFill>
                        <a:latin typeface="+mn-lt"/>
                        <a:ea typeface="Times New Roman"/>
                        <a:cs typeface="Times New Roman"/>
                      </a:endParaRPr>
                    </a:p>
                    <a:p>
                      <a:pPr>
                        <a:lnSpc>
                          <a:spcPct val="115000"/>
                        </a:lnSpc>
                        <a:spcAft>
                          <a:spcPts val="0"/>
                        </a:spcAft>
                      </a:pPr>
                      <a:r>
                        <a:rPr lang="de-DE" sz="1800" i="1" u="sng" dirty="0" smtClean="0">
                          <a:solidFill>
                            <a:srgbClr val="000000"/>
                          </a:solidFill>
                          <a:latin typeface="+mn-lt"/>
                          <a:ea typeface="Times New Roman"/>
                          <a:cs typeface="Times New Roman"/>
                        </a:rPr>
                        <a:t>5 </a:t>
                      </a:r>
                      <a:r>
                        <a:rPr lang="de-DE" sz="1800" i="1" u="sng" dirty="0">
                          <a:solidFill>
                            <a:srgbClr val="000000"/>
                          </a:solidFill>
                          <a:latin typeface="+mn-lt"/>
                          <a:ea typeface="Times New Roman"/>
                          <a:cs typeface="Times New Roman"/>
                        </a:rPr>
                        <a:t>Schritte vom Helfer entfernt.</a:t>
                      </a:r>
                      <a:endParaRPr lang="de-DE" sz="1800" dirty="0">
                        <a:latin typeface="+mn-lt"/>
                        <a:ea typeface="Times New Roman"/>
                        <a:cs typeface="Times New Roman"/>
                      </a:endParaRPr>
                    </a:p>
                    <a:p>
                      <a:pPr>
                        <a:lnSpc>
                          <a:spcPct val="115000"/>
                        </a:lnSpc>
                        <a:spcAft>
                          <a:spcPts val="0"/>
                        </a:spcAft>
                      </a:pPr>
                      <a:r>
                        <a:rPr lang="de-DE" sz="1800" dirty="0">
                          <a:solidFill>
                            <a:srgbClr val="000000"/>
                          </a:solidFill>
                          <a:latin typeface="+mn-lt"/>
                          <a:ea typeface="Times New Roman"/>
                          <a:cs typeface="Times New Roman"/>
                        </a:rPr>
                        <a:t>Auf Richteranweisung ruft er seinen Hund in die Grundstellung oder tritt </a:t>
                      </a:r>
                      <a:r>
                        <a:rPr lang="de-DE" sz="1800" i="1" u="sng" dirty="0">
                          <a:solidFill>
                            <a:srgbClr val="000000"/>
                          </a:solidFill>
                          <a:latin typeface="+mn-lt"/>
                          <a:ea typeface="Times New Roman"/>
                          <a:cs typeface="Times New Roman"/>
                        </a:rPr>
                        <a:t>alternativ</a:t>
                      </a:r>
                      <a:r>
                        <a:rPr lang="de-DE" sz="1800" dirty="0">
                          <a:solidFill>
                            <a:srgbClr val="000000"/>
                          </a:solidFill>
                          <a:latin typeface="+mn-lt"/>
                          <a:ea typeface="Times New Roman"/>
                          <a:cs typeface="Times New Roman"/>
                        </a:rPr>
                        <a:t> an seinen verbellenden Hund heran, nimmt ihn mit Hörzeichen für Sitzen in Grundstellung, </a:t>
                      </a:r>
                      <a:r>
                        <a:rPr lang="de-DE" sz="1800" dirty="0">
                          <a:solidFill>
                            <a:srgbClr val="FF0000"/>
                          </a:solidFill>
                          <a:latin typeface="+mn-lt"/>
                          <a:ea typeface="Times New Roman"/>
                          <a:cs typeface="Times New Roman"/>
                        </a:rPr>
                        <a:t>leint ihn an </a:t>
                      </a:r>
                      <a:r>
                        <a:rPr lang="de-DE" sz="1800" dirty="0">
                          <a:solidFill>
                            <a:srgbClr val="000000"/>
                          </a:solidFill>
                          <a:latin typeface="+mn-lt"/>
                          <a:ea typeface="Times New Roman"/>
                          <a:cs typeface="Times New Roman"/>
                        </a:rPr>
                        <a:t>und führt ihn dann zur markierten Position und nimmt die Grundstellung ein.</a:t>
                      </a:r>
                      <a:endParaRPr lang="de-DE" sz="1800" dirty="0">
                        <a:latin typeface="+mn-lt"/>
                        <a:ea typeface="Times New Roman"/>
                        <a:cs typeface="Times New Roman"/>
                      </a:endParaRPr>
                    </a:p>
                    <a:p>
                      <a:pPr>
                        <a:lnSpc>
                          <a:spcPct val="115000"/>
                        </a:lnSpc>
                        <a:spcAft>
                          <a:spcPts val="0"/>
                        </a:spcAft>
                      </a:pPr>
                      <a:r>
                        <a:rPr lang="de-DE" sz="1800" dirty="0">
                          <a:solidFill>
                            <a:srgbClr val="000000"/>
                          </a:solidFill>
                          <a:latin typeface="+mn-lt"/>
                          <a:ea typeface="Times New Roman"/>
                          <a:cs typeface="Times New Roman"/>
                        </a:rPr>
                        <a:t>Der Hund darf auch in der Freifolge zur markierten Position geführt werden.</a:t>
                      </a:r>
                      <a:endParaRPr lang="de-DE" sz="18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dirty="0">
                          <a:solidFill>
                            <a:srgbClr val="000000"/>
                          </a:solidFill>
                          <a:latin typeface="+mn-lt"/>
                          <a:ea typeface="Times New Roman"/>
                          <a:cs typeface="Times New Roman"/>
                        </a:rPr>
                        <a:t>Hundeführer geht auf Leistungsrichter Anweisung auf die markierte Position fünf Schritte vom Helfer entfernt, und ruft seinen Hund auf weitere Richteranweisung in die Grundstellung.</a:t>
                      </a:r>
                      <a:endParaRPr lang="de-DE" sz="18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800" dirty="0">
                          <a:solidFill>
                            <a:srgbClr val="000000"/>
                          </a:solidFill>
                          <a:latin typeface="+mn-lt"/>
                          <a:ea typeface="Times New Roman"/>
                          <a:cs typeface="Times New Roman"/>
                        </a:rPr>
                        <a:t>Hundeführer geht auf Leistungsrichter Anweisung auf die markierte Position fünf Schritte vom Helfer entfernt, und ruft seinen Hund auf weitere Richteranweisung in die Grundstellung.</a:t>
                      </a:r>
                      <a:endParaRPr lang="de-DE" sz="1800" dirty="0">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2577" name="Rectangle 1"/>
          <p:cNvSpPr>
            <a:spLocks noChangeArrowheads="1"/>
          </p:cNvSpPr>
          <p:nvPr/>
        </p:nvSpPr>
        <p:spPr bwMode="auto">
          <a:xfrm>
            <a:off x="0" y="-22984"/>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rgbClr val="000000"/>
                </a:solidFill>
                <a:effectLst/>
                <a:ea typeface="Times New Roman" pitchFamily="18" charset="0"/>
                <a:cs typeface="Calibri" pitchFamily="34" charset="0"/>
              </a:rPr>
              <a:t>    Die Übung Stellen und Verbellen endet wie folgt: </a:t>
            </a:r>
            <a:endParaRPr kumimoji="0" lang="de-DE" sz="2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r>
              <a:rPr lang="de-DE" sz="3200" smtClean="0">
                <a:ea typeface="ＭＳ Ｐゴシック" pitchFamily="34" charset="-128"/>
              </a:rPr>
              <a:t>Dichtes, drangvolles Stellen</a:t>
            </a:r>
            <a:br>
              <a:rPr lang="de-DE" sz="3200" smtClean="0">
                <a:ea typeface="ＭＳ Ｐゴシック" pitchFamily="34" charset="-128"/>
              </a:rPr>
            </a:br>
            <a:r>
              <a:rPr lang="de-DE" sz="3200" smtClean="0">
                <a:ea typeface="ＭＳ Ｐゴシック" pitchFamily="34" charset="-128"/>
              </a:rPr>
              <a:t>energisches, anhaltendes Verbellen</a:t>
            </a:r>
          </a:p>
        </p:txBody>
      </p:sp>
      <p:pic>
        <p:nvPicPr>
          <p:cNvPr id="254979" name="Picture 3" descr="stellendrangvolldicht"/>
          <p:cNvPicPr>
            <a:picLocks noGrp="1" noChangeAspect="1" noChangeArrowheads="1"/>
          </p:cNvPicPr>
          <p:nvPr>
            <p:ph sz="half" idx="1"/>
          </p:nvPr>
        </p:nvPicPr>
        <p:blipFill>
          <a:blip r:embed="rId2" cstate="print"/>
          <a:srcRect/>
          <a:stretch>
            <a:fillRect/>
          </a:stretch>
        </p:blipFill>
        <p:spPr>
          <a:xfrm>
            <a:off x="930275" y="1600200"/>
            <a:ext cx="3092450" cy="4525963"/>
          </a:xfrm>
        </p:spPr>
      </p:pic>
      <p:pic>
        <p:nvPicPr>
          <p:cNvPr id="254980" name="Picture 4" descr="verbellen1"/>
          <p:cNvPicPr>
            <a:picLocks noGrp="1" noChangeAspect="1" noChangeArrowheads="1"/>
          </p:cNvPicPr>
          <p:nvPr>
            <p:ph sz="half" idx="2"/>
          </p:nvPr>
        </p:nvPicPr>
        <p:blipFill>
          <a:blip r:embed="rId3" cstate="print"/>
          <a:srcRect/>
          <a:stretch>
            <a:fillRect/>
          </a:stretch>
        </p:blipFill>
        <p:spPr>
          <a:xfrm>
            <a:off x="4648200" y="2155825"/>
            <a:ext cx="4038600" cy="3413125"/>
          </a:xfrm>
        </p:spPr>
      </p:pic>
      <p:sp>
        <p:nvSpPr>
          <p:cNvPr id="5" name="Foliennummernplatzhalter 4"/>
          <p:cNvSpPr>
            <a:spLocks noGrp="1"/>
          </p:cNvSpPr>
          <p:nvPr>
            <p:ph type="sldNum" sz="quarter" idx="12"/>
          </p:nvPr>
        </p:nvSpPr>
        <p:spPr/>
        <p:txBody>
          <a:bodyPr/>
          <a:lstStyle/>
          <a:p>
            <a:fld id="{42060E1C-7F94-48ED-A1E2-7080F3AD8941}" type="slidenum">
              <a:rPr lang="de-DE" smtClean="0"/>
              <a:pPr/>
              <a:t>44</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r>
              <a:rPr lang="de-DE" smtClean="0">
                <a:ea typeface="ＭＳ Ｐゴシック" pitchFamily="34" charset="-128"/>
              </a:rPr>
              <a:t>Stellen und Verbellen</a:t>
            </a:r>
          </a:p>
        </p:txBody>
      </p:sp>
      <p:pic>
        <p:nvPicPr>
          <p:cNvPr id="256003" name="Picture 3" descr="5"/>
          <p:cNvPicPr>
            <a:picLocks noGrp="1" noChangeAspect="1" noChangeArrowheads="1"/>
          </p:cNvPicPr>
          <p:nvPr>
            <p:ph sz="half" idx="1"/>
          </p:nvPr>
        </p:nvPicPr>
        <p:blipFill>
          <a:blip r:embed="rId2" cstate="print"/>
          <a:srcRect/>
          <a:stretch>
            <a:fillRect/>
          </a:stretch>
        </p:blipFill>
        <p:spPr>
          <a:xfrm>
            <a:off x="952500" y="2849563"/>
            <a:ext cx="3048000" cy="2027237"/>
          </a:xfrm>
        </p:spPr>
      </p:pic>
      <p:pic>
        <p:nvPicPr>
          <p:cNvPr id="256004" name="Picture 4" descr="dä1"/>
          <p:cNvPicPr>
            <a:picLocks noGrp="1" noChangeAspect="1" noChangeArrowheads="1"/>
          </p:cNvPicPr>
          <p:nvPr>
            <p:ph sz="half" idx="2"/>
          </p:nvPr>
        </p:nvPicPr>
        <p:blipFill>
          <a:blip r:embed="rId3" cstate="print"/>
          <a:srcRect/>
          <a:stretch>
            <a:fillRect/>
          </a:stretch>
        </p:blipFill>
        <p:spPr>
          <a:xfrm>
            <a:off x="5243513" y="1600200"/>
            <a:ext cx="2847975" cy="4525963"/>
          </a:xfrm>
        </p:spPr>
      </p:pic>
      <p:sp>
        <p:nvSpPr>
          <p:cNvPr id="5" name="Foliennummernplatzhalter 4"/>
          <p:cNvSpPr>
            <a:spLocks noGrp="1"/>
          </p:cNvSpPr>
          <p:nvPr>
            <p:ph type="sldNum" sz="quarter" idx="12"/>
          </p:nvPr>
        </p:nvSpPr>
        <p:spPr/>
        <p:txBody>
          <a:bodyPr/>
          <a:lstStyle/>
          <a:p>
            <a:fld id="{42060E1C-7F94-48ED-A1E2-7080F3AD8941}" type="slidenum">
              <a:rPr lang="de-DE" smtClean="0"/>
              <a:pPr/>
              <a:t>45</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625" y="0"/>
            <a:ext cx="8229600" cy="785813"/>
          </a:xfrm>
        </p:spPr>
        <p:txBody>
          <a:bodyPr>
            <a:noAutofit/>
          </a:bodyPr>
          <a:lstStyle/>
          <a:p>
            <a:pPr marL="342900" indent="-342900">
              <a:lnSpc>
                <a:spcPct val="110000"/>
              </a:lnSpc>
              <a:tabLst>
                <a:tab pos="0" algn="l"/>
                <a:tab pos="1600200" algn="l"/>
                <a:tab pos="3200400" algn="l"/>
                <a:tab pos="4800600" algn="l"/>
                <a:tab pos="5797550" algn="l"/>
              </a:tabLst>
              <a:defRPr/>
            </a:pPr>
            <a:r>
              <a:rPr lang="en-US" b="1" u="sng" smtClean="0">
                <a:ea typeface="+mj-ea"/>
                <a:cs typeface="Arial" pitchFamily="34" charset="0"/>
              </a:rPr>
              <a:t>Stellen und Verbellen</a:t>
            </a:r>
            <a:endParaRPr lang="en-US" b="1" u="sng" smtClean="0">
              <a:effectLst>
                <a:outerShdw blurRad="38100" dist="38100" dir="2700000" algn="tl">
                  <a:srgbClr val="FFFFFF"/>
                </a:outerShdw>
              </a:effectLst>
              <a:ea typeface="+mj-ea"/>
              <a:cs typeface="Arial" pitchFamily="34" charset="0"/>
            </a:endParaRPr>
          </a:p>
        </p:txBody>
      </p:sp>
      <p:sp>
        <p:nvSpPr>
          <p:cNvPr id="257027" name="Rechteck 3"/>
          <p:cNvSpPr>
            <a:spLocks noChangeArrowheads="1"/>
          </p:cNvSpPr>
          <p:nvPr/>
        </p:nvSpPr>
        <p:spPr bwMode="auto">
          <a:xfrm>
            <a:off x="1000125" y="1785938"/>
            <a:ext cx="6858000" cy="690562"/>
          </a:xfrm>
          <a:prstGeom prst="rect">
            <a:avLst/>
          </a:prstGeom>
          <a:noFill/>
          <a:ln w="9525">
            <a:noFill/>
            <a:miter lim="800000"/>
            <a:headEnd/>
            <a:tailEnd/>
          </a:ln>
        </p:spPr>
        <p:txBody>
          <a:bodyPr>
            <a:spAutoFit/>
          </a:bodyPr>
          <a:lstStyle/>
          <a:p>
            <a:pPr marL="355600" algn="ctr">
              <a:lnSpc>
                <a:spcPct val="160000"/>
              </a:lnSpc>
              <a:spcBef>
                <a:spcPts val="4900"/>
              </a:spcBef>
            </a:pPr>
            <a:endParaRPr lang="en-US" sz="2800">
              <a:solidFill>
                <a:srgbClr val="000000"/>
              </a:solidFill>
            </a:endParaRPr>
          </a:p>
        </p:txBody>
      </p:sp>
      <p:sp>
        <p:nvSpPr>
          <p:cNvPr id="7" name="Rechteck 6"/>
          <p:cNvSpPr/>
          <p:nvPr/>
        </p:nvSpPr>
        <p:spPr>
          <a:xfrm>
            <a:off x="285750" y="1762125"/>
            <a:ext cx="8072438" cy="530225"/>
          </a:xfrm>
          <a:prstGeom prst="rect">
            <a:avLst/>
          </a:prstGeom>
        </p:spPr>
        <p:txBody>
          <a:bodyPr>
            <a:spAutoFit/>
          </a:bodyPr>
          <a:lstStyle/>
          <a:p>
            <a:pPr marL="266700" lvl="1">
              <a:lnSpc>
                <a:spcPct val="110000"/>
              </a:lnSpc>
              <a:spcBef>
                <a:spcPts val="3100"/>
              </a:spcBef>
              <a:buClr>
                <a:srgbClr val="000000"/>
              </a:buClr>
              <a:buSzPct val="125000"/>
              <a:tabLst>
                <a:tab pos="0" algn="l"/>
                <a:tab pos="0" algn="l"/>
                <a:tab pos="1600200" algn="l"/>
                <a:tab pos="3200400" algn="l"/>
                <a:tab pos="4800600" algn="l"/>
                <a:tab pos="5797550" algn="l"/>
              </a:tabLst>
              <a:defRPr/>
            </a:pPr>
            <a:endParaRPr lang="en-US" sz="2800" b="1" dirty="0">
              <a:solidFill>
                <a:srgbClr val="000000"/>
              </a:solidFill>
              <a:effectLst>
                <a:outerShdw blurRad="38100" dist="38100" dir="2700000" algn="tl">
                  <a:srgbClr val="C0C0C0"/>
                </a:outerShdw>
              </a:effectLst>
              <a:ea typeface="ヒラギノ角ゴ ProN W6" charset="0"/>
              <a:cs typeface="Arial" pitchFamily="34" charset="0"/>
              <a:sym typeface="Gill Sans" charset="0"/>
            </a:endParaRPr>
          </a:p>
        </p:txBody>
      </p:sp>
      <p:graphicFrame>
        <p:nvGraphicFramePr>
          <p:cNvPr id="5" name="Group 2"/>
          <p:cNvGraphicFramePr>
            <a:graphicFrameLocks noGrp="1"/>
          </p:cNvGraphicFramePr>
          <p:nvPr/>
        </p:nvGraphicFramePr>
        <p:xfrm>
          <a:off x="285750" y="714375"/>
          <a:ext cx="8501063" cy="6146803"/>
        </p:xfrm>
        <a:graphic>
          <a:graphicData uri="http://schemas.openxmlformats.org/drawingml/2006/table">
            <a:tbl>
              <a:tblPr/>
              <a:tblGrid>
                <a:gridCol w="1500188"/>
                <a:gridCol w="2928937"/>
                <a:gridCol w="714375"/>
                <a:gridCol w="928688"/>
                <a:gridCol w="841375"/>
                <a:gridCol w="873125"/>
                <a:gridCol w="714375"/>
              </a:tblGrid>
              <a:tr h="738188">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15 </a:t>
                      </a:r>
                      <a:r>
                        <a:rPr kumimoji="0" lang="en-US" sz="2000" b="1"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Punkte</a:t>
                      </a:r>
                      <a:endParaRPr kumimoji="0" lang="en-US" sz="20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0C0C0"/>
                        </a:gs>
                        <a:gs pos="39999">
                          <a:srgbClr val="C0C0C0"/>
                        </a:gs>
                        <a:gs pos="100000">
                          <a:srgbClr val="8989A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1"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Stellen</a:t>
                      </a:r>
                      <a:r>
                        <a:rPr kumimoji="0" lang="en-US" sz="20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und </a:t>
                      </a:r>
                      <a:r>
                        <a:rPr kumimoji="0" lang="en-US" sz="2000" b="1"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Verbellen</a:t>
                      </a:r>
                      <a:endParaRPr kumimoji="0" lang="en-US" sz="20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0C0C0"/>
                        </a:gs>
                        <a:gs pos="39999">
                          <a:srgbClr val="C0C0C0"/>
                        </a:gs>
                        <a:gs pos="100000">
                          <a:srgbClr val="8989A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1"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V</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0C0C0"/>
                        </a:gs>
                        <a:gs pos="39999">
                          <a:srgbClr val="C0C0C0"/>
                        </a:gs>
                        <a:gs pos="100000">
                          <a:srgbClr val="8989A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1"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SG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0C0C0"/>
                        </a:gs>
                        <a:gs pos="39999">
                          <a:srgbClr val="C0C0C0"/>
                        </a:gs>
                        <a:gs pos="100000">
                          <a:srgbClr val="8989A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1"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0C0C0"/>
                        </a:gs>
                        <a:gs pos="39999">
                          <a:srgbClr val="C0C0C0"/>
                        </a:gs>
                        <a:gs pos="100000">
                          <a:srgbClr val="8989A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1"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B</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0C0C0"/>
                        </a:gs>
                        <a:gs pos="39999">
                          <a:srgbClr val="C0C0C0"/>
                        </a:gs>
                        <a:gs pos="100000">
                          <a:srgbClr val="8989A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1"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M</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0C0C0"/>
                        </a:gs>
                        <a:gs pos="39999">
                          <a:srgbClr val="C0C0C0"/>
                        </a:gs>
                        <a:gs pos="100000">
                          <a:srgbClr val="8989AF"/>
                        </a:gs>
                      </a:gsLst>
                      <a:lin ang="5400000" scaled="1"/>
                    </a:gradFill>
                  </a:tcPr>
                </a:tc>
              </a:tr>
              <a:tr h="404813">
                <a:tc rowSpan="4">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Stellen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aktiv</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2543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selbstbewusst</a:t>
                      </a:r>
                      <a:endParaRPr kumimoji="0" lang="en-US" sz="20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2543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aufmerksam</a:t>
                      </a:r>
                      <a:endParaRPr kumimoji="0" lang="en-US" sz="20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2543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eng, markant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rowSpan="5">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Verbellen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direkt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81000">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drangvoll</a:t>
                      </a:r>
                      <a:endParaRPr kumimoji="0" lang="en-US" sz="20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81000">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anhaltend</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81000">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druckvoll</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81000">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energisch</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rowSpan="4">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Abrufen </a:t>
                      </a:r>
                    </a:p>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und Grund-stellung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Abrufen vom Helfer</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sofort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81000">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gerade, ruhig</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2543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aufmerksam</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405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Bewertung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0C0C0"/>
                        </a:gs>
                        <a:gs pos="100000">
                          <a:srgbClr val="8989A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2000" b="0" i="0" u="none" strike="noStrike" cap="none" normalizeH="0" baseline="0" smtClean="0">
                        <a:ln>
                          <a:noFill/>
                        </a:ln>
                        <a:solidFill>
                          <a:srgbClr val="000000"/>
                        </a:solidFill>
                        <a:effectLst/>
                        <a:latin typeface="Arial" pitchFamily="34" charset="0"/>
                        <a:ea typeface="ヒラギノ角ゴ ProN W3" pitchFamily="-8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0C0C0"/>
                        </a:gs>
                        <a:gs pos="100000">
                          <a:srgbClr val="8989A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smtClean="0">
                          <a:ln>
                            <a:noFill/>
                          </a:ln>
                          <a:solidFill>
                            <a:srgbClr val="006411"/>
                          </a:solidFill>
                          <a:effectLst/>
                          <a:latin typeface="Arial" pitchFamily="34" charset="0"/>
                          <a:ea typeface="ＭＳ Ｐゴシック" pitchFamily="34" charset="-128"/>
                          <a:sym typeface="Gill Sans" pitchFamily="-84" charset="0"/>
                        </a:rPr>
                        <a:t>14,5-15</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0C0C0"/>
                        </a:gs>
                        <a:gs pos="100000">
                          <a:srgbClr val="8989A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smtClean="0">
                          <a:ln>
                            <a:noFill/>
                          </a:ln>
                          <a:solidFill>
                            <a:srgbClr val="0000D4"/>
                          </a:solidFill>
                          <a:effectLst/>
                          <a:latin typeface="Arial" pitchFamily="34" charset="0"/>
                          <a:ea typeface="ＭＳ Ｐゴシック" pitchFamily="34" charset="-128"/>
                          <a:sym typeface="Gill Sans" pitchFamily="-84" charset="0"/>
                        </a:rPr>
                        <a:t>14-13,5</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0C0C0"/>
                        </a:gs>
                        <a:gs pos="100000">
                          <a:srgbClr val="8989A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smtClean="0">
                          <a:ln>
                            <a:noFill/>
                          </a:ln>
                          <a:solidFill>
                            <a:srgbClr val="339966"/>
                          </a:solidFill>
                          <a:effectLst/>
                          <a:latin typeface="Arial" pitchFamily="34" charset="0"/>
                          <a:ea typeface="ＭＳ Ｐゴシック" pitchFamily="34" charset="-128"/>
                          <a:sym typeface="Gill Sans" pitchFamily="-84" charset="0"/>
                        </a:rPr>
                        <a:t>13-12</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0C0C0"/>
                        </a:gs>
                        <a:gs pos="100000">
                          <a:srgbClr val="8989A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smtClean="0">
                          <a:ln>
                            <a:noFill/>
                          </a:ln>
                          <a:solidFill>
                            <a:srgbClr val="FF9900"/>
                          </a:solidFill>
                          <a:effectLst/>
                          <a:latin typeface="Arial" pitchFamily="34" charset="0"/>
                          <a:ea typeface="ＭＳ Ｐゴシック" pitchFamily="34" charset="-128"/>
                          <a:sym typeface="Gill Sans" pitchFamily="-84" charset="0"/>
                        </a:rPr>
                        <a:t>11,5-10,5</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0C0C0"/>
                        </a:gs>
                        <a:gs pos="100000">
                          <a:srgbClr val="8989A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smtClean="0">
                          <a:ln>
                            <a:noFill/>
                          </a:ln>
                          <a:solidFill>
                            <a:srgbClr val="DD2D32"/>
                          </a:solidFill>
                          <a:effectLst/>
                          <a:latin typeface="Arial" pitchFamily="34" charset="0"/>
                          <a:ea typeface="ＭＳ Ｐゴシック" pitchFamily="34" charset="-128"/>
                          <a:sym typeface="Gill Sans" pitchFamily="-84" charset="0"/>
                        </a:rPr>
                        <a:t>10,0-0</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0C0C0"/>
                        </a:gs>
                        <a:gs pos="100000">
                          <a:srgbClr val="8989AF"/>
                        </a:gs>
                      </a:gsLst>
                      <a:lin ang="5400000" scaled="1"/>
                    </a:gradFill>
                  </a:tcPr>
                </a:tc>
              </a:tr>
            </a:tbl>
          </a:graphicData>
        </a:graphic>
      </p:graphicFrame>
      <p:sp>
        <p:nvSpPr>
          <p:cNvPr id="6" name="Foliennummernplatzhalter 5"/>
          <p:cNvSpPr>
            <a:spLocks noGrp="1"/>
          </p:cNvSpPr>
          <p:nvPr>
            <p:ph type="sldNum" sz="quarter" idx="12"/>
          </p:nvPr>
        </p:nvSpPr>
        <p:spPr/>
        <p:txBody>
          <a:bodyPr/>
          <a:lstStyle/>
          <a:p>
            <a:fld id="{42060E1C-7F94-48ED-A1E2-7080F3AD8941}" type="slidenum">
              <a:rPr lang="de-DE" smtClean="0"/>
              <a:pPr/>
              <a:t>46</a:t>
            </a:fld>
            <a:endParaRPr lang="de-DE" dirty="0"/>
          </a:p>
        </p:txBody>
      </p:sp>
      <p:sp>
        <p:nvSpPr>
          <p:cNvPr id="8" name="Fußzeilenplatzhalter 7"/>
          <p:cNvSpPr>
            <a:spLocks noGrp="1"/>
          </p:cNvSpPr>
          <p:nvPr>
            <p:ph type="ftr" sz="quarter" idx="11"/>
          </p:nvPr>
        </p:nvSpPr>
        <p:spPr>
          <a:xfrm>
            <a:off x="3131840" y="6492875"/>
            <a:ext cx="2895600" cy="365125"/>
          </a:xfrm>
        </p:spPr>
        <p:txBody>
          <a:bodyPr/>
          <a:lstStyle/>
          <a:p>
            <a:r>
              <a:rPr lang="de-DE" smtClean="0"/>
              <a:t>Diegel</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116632"/>
            <a:ext cx="8229600" cy="1008112"/>
          </a:xfrm>
        </p:spPr>
        <p:txBody>
          <a:bodyPr/>
          <a:lstStyle/>
          <a:p>
            <a:r>
              <a:rPr lang="de-DE" dirty="0" smtClean="0">
                <a:ea typeface="ＭＳ Ｐゴシック" pitchFamily="34" charset="-128"/>
              </a:rPr>
              <a:t>Verteidigungsübungen</a:t>
            </a:r>
          </a:p>
        </p:txBody>
      </p:sp>
      <p:sp>
        <p:nvSpPr>
          <p:cNvPr id="258051" name="Rectangle 3"/>
          <p:cNvSpPr>
            <a:spLocks noGrp="1" noChangeArrowheads="1"/>
          </p:cNvSpPr>
          <p:nvPr>
            <p:ph type="body" idx="1"/>
          </p:nvPr>
        </p:nvSpPr>
        <p:spPr>
          <a:xfrm>
            <a:off x="457200" y="1268760"/>
            <a:ext cx="8229600" cy="4857403"/>
          </a:xfrm>
        </p:spPr>
        <p:txBody>
          <a:bodyPr>
            <a:normAutofit lnSpcReduction="10000"/>
          </a:bodyPr>
          <a:lstStyle/>
          <a:p>
            <a:pPr>
              <a:buClr>
                <a:schemeClr val="tx1"/>
              </a:buClr>
              <a:buFontTx/>
              <a:buNone/>
            </a:pPr>
            <a:r>
              <a:rPr lang="de-DE" dirty="0" smtClean="0">
                <a:ea typeface="ＭＳ Ｐゴシック" pitchFamily="34" charset="-128"/>
              </a:rPr>
              <a:t>   </a:t>
            </a:r>
            <a:r>
              <a:rPr lang="de-DE" u="sng" dirty="0" smtClean="0">
                <a:ea typeface="ＭＳ Ｐゴシック" pitchFamily="34" charset="-128"/>
              </a:rPr>
              <a:t>Helferverhalten:</a:t>
            </a:r>
          </a:p>
          <a:p>
            <a:pPr>
              <a:buClr>
                <a:schemeClr val="tx1"/>
              </a:buClr>
              <a:buFontTx/>
              <a:buNone/>
            </a:pPr>
            <a:r>
              <a:rPr lang="de-DE" dirty="0" smtClean="0">
                <a:ea typeface="ＭＳ Ｐゴシック" pitchFamily="34" charset="-128"/>
              </a:rPr>
              <a:t>   </a:t>
            </a:r>
            <a:r>
              <a:rPr lang="de-DE" dirty="0" smtClean="0">
                <a:solidFill>
                  <a:schemeClr val="tx2"/>
                </a:solidFill>
                <a:ea typeface="ＭＳ Ｐゴシック" pitchFamily="34" charset="-128"/>
              </a:rPr>
              <a:t>Der Leistungsrichter kann nur das beurteilen, was er im Verlauf der Abt. C visuell und akustisch erfasst. Die Helferarbeit muss dem Leistungsrichter ein </a:t>
            </a:r>
            <a:r>
              <a:rPr lang="de-DE" u="sng" dirty="0" smtClean="0">
                <a:solidFill>
                  <a:schemeClr val="tx2"/>
                </a:solidFill>
                <a:ea typeface="ＭＳ Ｐゴシック" pitchFamily="34" charset="-128"/>
              </a:rPr>
              <a:t>zweifelfreies</a:t>
            </a:r>
            <a:r>
              <a:rPr lang="de-DE" dirty="0" smtClean="0">
                <a:solidFill>
                  <a:schemeClr val="tx2"/>
                </a:solidFill>
                <a:ea typeface="ＭＳ Ｐゴシック" pitchFamily="34" charset="-128"/>
              </a:rPr>
              <a:t> Bild bieten. Wenn z. B. Belastbarkeit bewertet werden soll, ist es erforderlich, dass auch Belastung durch den Helfer erfolgt. </a:t>
            </a:r>
          </a:p>
          <a:p>
            <a:pPr>
              <a:buClr>
                <a:schemeClr val="tx1"/>
              </a:buClr>
              <a:buFontTx/>
              <a:buNone/>
            </a:pPr>
            <a:r>
              <a:rPr lang="de-DE" dirty="0" smtClean="0">
                <a:solidFill>
                  <a:schemeClr val="tx2"/>
                </a:solidFill>
                <a:ea typeface="ＭＳ Ｐゴシック" pitchFamily="34" charset="-128"/>
              </a:rPr>
              <a:t>    Die Helferarbeit hat einen entscheidenden Einfluss auf die Beurteilung.</a:t>
            </a:r>
          </a:p>
        </p:txBody>
      </p:sp>
      <p:sp>
        <p:nvSpPr>
          <p:cNvPr id="4" name="Foliennummernplatzhalter 3"/>
          <p:cNvSpPr>
            <a:spLocks noGrp="1"/>
          </p:cNvSpPr>
          <p:nvPr>
            <p:ph type="sldNum" sz="quarter" idx="12"/>
          </p:nvPr>
        </p:nvSpPr>
        <p:spPr/>
        <p:txBody>
          <a:bodyPr/>
          <a:lstStyle/>
          <a:p>
            <a:fld id="{42060E1C-7F94-48ED-A1E2-7080F3AD8941}" type="slidenum">
              <a:rPr lang="de-DE" smtClean="0"/>
              <a:pPr/>
              <a:t>47</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66130"/>
          </a:xfrm>
        </p:spPr>
        <p:txBody>
          <a:bodyPr>
            <a:noAutofit/>
          </a:bodyPr>
          <a:lstStyle/>
          <a:p>
            <a:r>
              <a:rPr lang="de-DE" sz="4000" dirty="0" err="1" smtClean="0"/>
              <a:t>Defence</a:t>
            </a:r>
            <a:r>
              <a:rPr lang="de-DE" sz="4000" dirty="0" smtClean="0"/>
              <a:t> </a:t>
            </a:r>
            <a:r>
              <a:rPr lang="de-DE" sz="4000" dirty="0" err="1" smtClean="0"/>
              <a:t>exercises</a:t>
            </a:r>
            <a:r>
              <a:rPr lang="de-DE" sz="4000" dirty="0" smtClean="0"/>
              <a:t/>
            </a:r>
            <a:br>
              <a:rPr lang="de-DE" sz="4000" dirty="0" smtClean="0"/>
            </a:br>
            <a:r>
              <a:rPr lang="de-DE" sz="4000" dirty="0" err="1" smtClean="0"/>
              <a:t>Helper</a:t>
            </a:r>
            <a:r>
              <a:rPr lang="de-DE" sz="4000" dirty="0" smtClean="0"/>
              <a:t> </a:t>
            </a:r>
            <a:r>
              <a:rPr lang="de-DE" sz="4000" dirty="0" err="1" smtClean="0"/>
              <a:t>behaviour</a:t>
            </a:r>
            <a:endParaRPr lang="de-DE" sz="4000" dirty="0"/>
          </a:p>
        </p:txBody>
      </p:sp>
      <p:sp>
        <p:nvSpPr>
          <p:cNvPr id="3" name="Inhaltsplatzhalter 2"/>
          <p:cNvSpPr>
            <a:spLocks noGrp="1"/>
          </p:cNvSpPr>
          <p:nvPr>
            <p:ph idx="1"/>
          </p:nvPr>
        </p:nvSpPr>
        <p:spPr/>
        <p:txBody>
          <a:bodyPr>
            <a:normAutofit lnSpcReduction="10000"/>
          </a:bodyPr>
          <a:lstStyle/>
          <a:p>
            <a:pPr>
              <a:buNone/>
            </a:pPr>
            <a:r>
              <a:rPr lang="en-GB" dirty="0" smtClean="0"/>
              <a:t>   The judge (LR) can objectively evaluate what he/she visually and acoustically observes during the course of the trial. The helper work has to offer a broad impartial picture to the judge. When the stress-level is to be tested, the helper must be able to put proper pressure on the dog. </a:t>
            </a:r>
          </a:p>
          <a:p>
            <a:pPr>
              <a:buNone/>
            </a:pPr>
            <a:r>
              <a:rPr lang="en-US" dirty="0" smtClean="0"/>
              <a:t>    The helper work has a decisive influence on   the assessment.</a:t>
            </a:r>
            <a:endParaRPr lang="de-DE" dirty="0"/>
          </a:p>
        </p:txBody>
      </p:sp>
      <p:sp>
        <p:nvSpPr>
          <p:cNvPr id="4" name="Fußzeilenplatzhalter 3"/>
          <p:cNvSpPr>
            <a:spLocks noGrp="1"/>
          </p:cNvSpPr>
          <p:nvPr>
            <p:ph type="ftr" sz="quarter" idx="11"/>
          </p:nvPr>
        </p:nvSpPr>
        <p:spPr/>
        <p:txBody>
          <a:bodyPr/>
          <a:lstStyle/>
          <a:p>
            <a:r>
              <a:rPr lang="de-DE" dirty="0" smtClean="0"/>
              <a:t>Diegel</a:t>
            </a:r>
            <a:endParaRPr lang="de-DE" dirty="0"/>
          </a:p>
        </p:txBody>
      </p:sp>
      <p:sp>
        <p:nvSpPr>
          <p:cNvPr id="5" name="Foliennummernplatzhalter 4"/>
          <p:cNvSpPr>
            <a:spLocks noGrp="1"/>
          </p:cNvSpPr>
          <p:nvPr>
            <p:ph type="sldNum" sz="quarter" idx="12"/>
          </p:nvPr>
        </p:nvSpPr>
        <p:spPr/>
        <p:txBody>
          <a:bodyPr/>
          <a:lstStyle/>
          <a:p>
            <a:fld id="{42060E1C-7F94-48ED-A1E2-7080F3AD8941}" type="slidenum">
              <a:rPr lang="de-DE" smtClean="0"/>
              <a:pPr/>
              <a:t>48</a:t>
            </a:fld>
            <a:endParaRPr lang="de-DE"/>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itel 1"/>
          <p:cNvSpPr>
            <a:spLocks noGrp="1"/>
          </p:cNvSpPr>
          <p:nvPr>
            <p:ph type="title"/>
          </p:nvPr>
        </p:nvSpPr>
        <p:spPr>
          <a:xfrm>
            <a:off x="457200" y="0"/>
            <a:ext cx="8229600" cy="908720"/>
          </a:xfrm>
        </p:spPr>
        <p:txBody>
          <a:bodyPr>
            <a:normAutofit fontScale="90000"/>
          </a:bodyPr>
          <a:lstStyle/>
          <a:p>
            <a:r>
              <a:rPr lang="de-DE" dirty="0" smtClean="0">
                <a:ea typeface="ＭＳ Ｐゴシック" pitchFamily="34" charset="-128"/>
              </a:rPr>
              <a:t>Verhinderung eines Fluchtversuches</a:t>
            </a:r>
          </a:p>
        </p:txBody>
      </p:sp>
      <p:sp>
        <p:nvSpPr>
          <p:cNvPr id="259075" name="Inhaltsplatzhalter 2"/>
          <p:cNvSpPr>
            <a:spLocks noGrp="1"/>
          </p:cNvSpPr>
          <p:nvPr>
            <p:ph idx="1"/>
          </p:nvPr>
        </p:nvSpPr>
        <p:spPr>
          <a:xfrm>
            <a:off x="323528" y="836712"/>
            <a:ext cx="8496622" cy="6021289"/>
          </a:xfrm>
        </p:spPr>
        <p:txBody>
          <a:bodyPr>
            <a:normAutofit fontScale="77500" lnSpcReduction="20000"/>
          </a:bodyPr>
          <a:lstStyle/>
          <a:p>
            <a:pPr>
              <a:buNone/>
            </a:pPr>
            <a:r>
              <a:rPr lang="de-DE" sz="2800" dirty="0" smtClean="0"/>
              <a:t>     Auf Richteranweisung fordert der Hundeführer den Helfer auf, aus dem Versteck herauszutreten. Dieser begibt sich in </a:t>
            </a:r>
            <a:r>
              <a:rPr lang="de-DE" sz="2800" i="1" dirty="0" smtClean="0"/>
              <a:t>normaler</a:t>
            </a:r>
            <a:r>
              <a:rPr lang="de-DE" sz="2800" dirty="0" smtClean="0"/>
              <a:t> Gangart zum Ausgangspunkt für die Flucht. </a:t>
            </a:r>
          </a:p>
          <a:p>
            <a:pPr>
              <a:buNone/>
            </a:pPr>
            <a:endParaRPr lang="de-DE" sz="2800" dirty="0" smtClean="0"/>
          </a:p>
          <a:p>
            <a:pPr>
              <a:buNone/>
            </a:pPr>
            <a:r>
              <a:rPr lang="de-DE" sz="2800" dirty="0" smtClean="0"/>
              <a:t>     Der Hund wird entweder in Freifolge oder </a:t>
            </a:r>
            <a:r>
              <a:rPr lang="de-DE" sz="2800" dirty="0" smtClean="0">
                <a:solidFill>
                  <a:srgbClr val="FF0000"/>
                </a:solidFill>
              </a:rPr>
              <a:t>(oder alternativ in IGP 1) </a:t>
            </a:r>
            <a:r>
              <a:rPr lang="de-DE" sz="2800" dirty="0" smtClean="0"/>
              <a:t>in Leinenführigkeit zur Ablageposition für die Flucht geführt und hat dort eine Grundstellung einzunehmen. Dabei muss er sich </a:t>
            </a:r>
            <a:r>
              <a:rPr lang="de-DE" sz="2800" dirty="0" err="1" smtClean="0"/>
              <a:t>führig</a:t>
            </a:r>
            <a:r>
              <a:rPr lang="de-DE" sz="2800" dirty="0" smtClean="0"/>
              <a:t>, aufmerksam und konzentriert zeigen, sowie in der korrekten Position am Knie des Hundeführers mitgehen. In der Grundstellung wird der Hund </a:t>
            </a:r>
            <a:r>
              <a:rPr lang="de-DE" sz="2800" dirty="0" smtClean="0">
                <a:solidFill>
                  <a:srgbClr val="FF0000"/>
                </a:solidFill>
              </a:rPr>
              <a:t>(</a:t>
            </a:r>
            <a:r>
              <a:rPr lang="de-DE" sz="2800" dirty="0" err="1" smtClean="0">
                <a:solidFill>
                  <a:srgbClr val="FF0000"/>
                </a:solidFill>
              </a:rPr>
              <a:t>abgeleint</a:t>
            </a:r>
            <a:r>
              <a:rPr lang="de-DE" sz="2800" dirty="0" smtClean="0">
                <a:solidFill>
                  <a:srgbClr val="FF0000"/>
                </a:solidFill>
              </a:rPr>
              <a:t> bei IGP 1 wenn die Übung in Leinenführigkeit gezeigt wird) </a:t>
            </a:r>
            <a:r>
              <a:rPr lang="de-DE" sz="2800" dirty="0" smtClean="0"/>
              <a:t>und in die Ablageposition genommen.</a:t>
            </a:r>
          </a:p>
          <a:p>
            <a:pPr>
              <a:buNone/>
            </a:pPr>
            <a:endParaRPr lang="de-DE" sz="2800" dirty="0" smtClean="0"/>
          </a:p>
          <a:p>
            <a:pPr>
              <a:buNone/>
            </a:pPr>
            <a:r>
              <a:rPr lang="de-DE" sz="2800" dirty="0" smtClean="0"/>
              <a:t>     Das Hörzeichen für Hinlegen hat er direkt und schnell anzunehmen und muss sich in der Ablageposition ruhig, sicher und aufmerksam zum Helfer verhalten. Die Distanz zwischen Helfer und Hund beträgt </a:t>
            </a:r>
            <a:r>
              <a:rPr lang="de-DE" sz="2800" i="1" dirty="0" smtClean="0"/>
              <a:t>5 Schritte</a:t>
            </a:r>
            <a:r>
              <a:rPr lang="de-DE" sz="2800" dirty="0" smtClean="0"/>
              <a:t>. Der Hundeführer begibt sich wieder zum Verbellversteck und bleibt dort mit Sichtkontakt zum Hund und Leistungsrichter stehen. Danach erfolgt der Fluchtversuch.</a:t>
            </a:r>
          </a:p>
          <a:p>
            <a:pPr>
              <a:buNone/>
            </a:pPr>
            <a:endParaRPr lang="de-DE" sz="2800" dirty="0" smtClean="0"/>
          </a:p>
          <a:p>
            <a:pPr>
              <a:buNone/>
            </a:pPr>
            <a:r>
              <a:rPr lang="de-DE" sz="2800" dirty="0" smtClean="0"/>
              <a:t>    </a:t>
            </a:r>
            <a:endParaRPr lang="de-DE" dirty="0" smtClean="0"/>
          </a:p>
          <a:p>
            <a:pPr>
              <a:buNone/>
            </a:pPr>
            <a:endParaRPr lang="de-DE" dirty="0" smtClean="0">
              <a:solidFill>
                <a:srgbClr val="FF0000"/>
              </a:solidFill>
              <a:ea typeface="ＭＳ Ｐゴシック" pitchFamily="34" charset="-128"/>
            </a:endParaRPr>
          </a:p>
        </p:txBody>
      </p:sp>
      <p:sp>
        <p:nvSpPr>
          <p:cNvPr id="4" name="Foliennummernplatzhalter 3"/>
          <p:cNvSpPr>
            <a:spLocks noGrp="1"/>
          </p:cNvSpPr>
          <p:nvPr>
            <p:ph type="sldNum" sz="quarter" idx="12"/>
          </p:nvPr>
        </p:nvSpPr>
        <p:spPr/>
        <p:txBody>
          <a:bodyPr/>
          <a:lstStyle/>
          <a:p>
            <a:fld id="{42060E1C-7F94-48ED-A1E2-7080F3AD8941}" type="slidenum">
              <a:rPr lang="de-DE" smtClean="0"/>
              <a:pPr/>
              <a:t>49</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6" name="Rectangle 4"/>
          <p:cNvSpPr>
            <a:spLocks noGrp="1" noChangeArrowheads="1"/>
          </p:cNvSpPr>
          <p:nvPr>
            <p:ph type="title"/>
          </p:nvPr>
        </p:nvSpPr>
        <p:spPr/>
        <p:txBody>
          <a:bodyPr/>
          <a:lstStyle/>
          <a:p>
            <a:r>
              <a:rPr lang="de-DE" smtClean="0">
                <a:ea typeface="ＭＳ Ｐゴシック" pitchFamily="34" charset="-128"/>
              </a:rPr>
              <a:t>Revierschema</a:t>
            </a:r>
          </a:p>
        </p:txBody>
      </p:sp>
      <p:grpSp>
        <p:nvGrpSpPr>
          <p:cNvPr id="2" name="Group 5"/>
          <p:cNvGrpSpPr>
            <a:grpSpLocks noChangeAspect="1"/>
          </p:cNvGrpSpPr>
          <p:nvPr/>
        </p:nvGrpSpPr>
        <p:grpSpPr bwMode="auto">
          <a:xfrm>
            <a:off x="844550" y="1700213"/>
            <a:ext cx="7453313" cy="4897437"/>
            <a:chOff x="851" y="2835"/>
            <a:chExt cx="9975" cy="6555"/>
          </a:xfrm>
        </p:grpSpPr>
        <p:sp>
          <p:nvSpPr>
            <p:cNvPr id="228358" name="AutoShape 6"/>
            <p:cNvSpPr>
              <a:spLocks noChangeAspect="1" noChangeArrowheads="1"/>
            </p:cNvSpPr>
            <p:nvPr/>
          </p:nvSpPr>
          <p:spPr bwMode="auto">
            <a:xfrm>
              <a:off x="851" y="2835"/>
              <a:ext cx="9975" cy="6555"/>
            </a:xfrm>
            <a:prstGeom prst="rect">
              <a:avLst/>
            </a:prstGeom>
            <a:noFill/>
            <a:ln w="9525">
              <a:noFill/>
              <a:miter lim="800000"/>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59" name="Rectangle 7" descr="10%"/>
            <p:cNvSpPr>
              <a:spLocks noChangeArrowheads="1"/>
            </p:cNvSpPr>
            <p:nvPr/>
          </p:nvSpPr>
          <p:spPr bwMode="auto">
            <a:xfrm>
              <a:off x="1705" y="3292"/>
              <a:ext cx="8779" cy="5012"/>
            </a:xfrm>
            <a:prstGeom prst="rect">
              <a:avLst/>
            </a:prstGeom>
            <a:pattFill prst="pct10">
              <a:fgClr>
                <a:srgbClr val="33CC33"/>
              </a:fgClr>
              <a:bgClr>
                <a:srgbClr val="FFFFFF"/>
              </a:bgClr>
            </a:pattFill>
            <a:ln w="9525">
              <a:solidFill>
                <a:srgbClr val="000000"/>
              </a:solidFill>
              <a:miter lim="800000"/>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60" name="AutoShape 8"/>
            <p:cNvSpPr>
              <a:spLocks noChangeArrowheads="1"/>
            </p:cNvSpPr>
            <p:nvPr/>
          </p:nvSpPr>
          <p:spPr bwMode="auto">
            <a:xfrm rot="10800000">
              <a:off x="2729" y="3747"/>
              <a:ext cx="344" cy="455"/>
            </a:xfrm>
            <a:prstGeom prst="triangle">
              <a:avLst>
                <a:gd name="adj" fmla="val 50000"/>
              </a:avLst>
            </a:prstGeom>
            <a:solidFill>
              <a:srgbClr val="FFFFFF"/>
            </a:solidFill>
            <a:ln w="9525">
              <a:solidFill>
                <a:srgbClr val="000000"/>
              </a:solidFill>
              <a:miter lim="800000"/>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61" name="AutoShape 9"/>
            <p:cNvSpPr>
              <a:spLocks noChangeArrowheads="1"/>
            </p:cNvSpPr>
            <p:nvPr/>
          </p:nvSpPr>
          <p:spPr bwMode="auto">
            <a:xfrm rot="10800000">
              <a:off x="5525" y="3747"/>
              <a:ext cx="340" cy="455"/>
            </a:xfrm>
            <a:prstGeom prst="triangle">
              <a:avLst>
                <a:gd name="adj" fmla="val 50000"/>
              </a:avLst>
            </a:prstGeom>
            <a:solidFill>
              <a:srgbClr val="FFFFFF"/>
            </a:solidFill>
            <a:ln w="9525">
              <a:solidFill>
                <a:srgbClr val="000000"/>
              </a:solidFill>
              <a:miter lim="800000"/>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62" name="AutoShape 10"/>
            <p:cNvSpPr>
              <a:spLocks noChangeArrowheads="1"/>
            </p:cNvSpPr>
            <p:nvPr/>
          </p:nvSpPr>
          <p:spPr bwMode="auto">
            <a:xfrm rot="10800000">
              <a:off x="8374" y="3747"/>
              <a:ext cx="342" cy="455"/>
            </a:xfrm>
            <a:prstGeom prst="triangle">
              <a:avLst>
                <a:gd name="adj" fmla="val 50000"/>
              </a:avLst>
            </a:prstGeom>
            <a:solidFill>
              <a:srgbClr val="FFFFFF"/>
            </a:solidFill>
            <a:ln w="9525">
              <a:solidFill>
                <a:srgbClr val="000000"/>
              </a:solidFill>
              <a:miter lim="800000"/>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63" name="AutoShape 11"/>
            <p:cNvSpPr>
              <a:spLocks noChangeArrowheads="1"/>
            </p:cNvSpPr>
            <p:nvPr/>
          </p:nvSpPr>
          <p:spPr bwMode="auto">
            <a:xfrm>
              <a:off x="3987" y="7337"/>
              <a:ext cx="342" cy="455"/>
            </a:xfrm>
            <a:prstGeom prst="triangle">
              <a:avLst>
                <a:gd name="adj" fmla="val 50000"/>
              </a:avLst>
            </a:prstGeom>
            <a:solidFill>
              <a:srgbClr val="FFFFFF"/>
            </a:solidFill>
            <a:ln w="9525">
              <a:solidFill>
                <a:srgbClr val="000000"/>
              </a:solidFill>
              <a:miter lim="800000"/>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64" name="AutoShape 12"/>
            <p:cNvSpPr>
              <a:spLocks noChangeArrowheads="1"/>
            </p:cNvSpPr>
            <p:nvPr/>
          </p:nvSpPr>
          <p:spPr bwMode="auto">
            <a:xfrm>
              <a:off x="7002" y="7337"/>
              <a:ext cx="346" cy="455"/>
            </a:xfrm>
            <a:prstGeom prst="triangle">
              <a:avLst>
                <a:gd name="adj" fmla="val 50000"/>
              </a:avLst>
            </a:prstGeom>
            <a:solidFill>
              <a:srgbClr val="FFFFFF"/>
            </a:solidFill>
            <a:ln w="9525">
              <a:solidFill>
                <a:srgbClr val="000000"/>
              </a:solidFill>
              <a:miter lim="800000"/>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65" name="AutoShape 13"/>
            <p:cNvSpPr>
              <a:spLocks noChangeArrowheads="1"/>
            </p:cNvSpPr>
            <p:nvPr/>
          </p:nvSpPr>
          <p:spPr bwMode="auto">
            <a:xfrm>
              <a:off x="9628" y="7337"/>
              <a:ext cx="346" cy="455"/>
            </a:xfrm>
            <a:prstGeom prst="triangle">
              <a:avLst>
                <a:gd name="adj" fmla="val 50000"/>
              </a:avLst>
            </a:prstGeom>
            <a:solidFill>
              <a:srgbClr val="FFFFFF"/>
            </a:solidFill>
            <a:ln w="9525">
              <a:solidFill>
                <a:srgbClr val="000000"/>
              </a:solidFill>
              <a:miter lim="800000"/>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66" name="Line 14"/>
            <p:cNvSpPr>
              <a:spLocks noChangeShapeType="1"/>
            </p:cNvSpPr>
            <p:nvPr/>
          </p:nvSpPr>
          <p:spPr bwMode="auto">
            <a:xfrm flipV="1">
              <a:off x="1535" y="5799"/>
              <a:ext cx="57" cy="57"/>
            </a:xfrm>
            <a:prstGeom prst="line">
              <a:avLst/>
            </a:prstGeom>
            <a:noFill/>
            <a:ln w="9525">
              <a:solidFill>
                <a:srgbClr val="000000"/>
              </a:solidFill>
              <a:round/>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67" name="Line 15"/>
            <p:cNvSpPr>
              <a:spLocks noChangeShapeType="1"/>
            </p:cNvSpPr>
            <p:nvPr/>
          </p:nvSpPr>
          <p:spPr bwMode="auto">
            <a:xfrm>
              <a:off x="1877" y="5856"/>
              <a:ext cx="3476" cy="0"/>
            </a:xfrm>
            <a:prstGeom prst="line">
              <a:avLst/>
            </a:prstGeom>
            <a:noFill/>
            <a:ln w="19050">
              <a:solidFill>
                <a:srgbClr val="339966"/>
              </a:solidFill>
              <a:prstDash val="dash"/>
              <a:round/>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68" name="Line 16"/>
            <p:cNvSpPr>
              <a:spLocks noChangeShapeType="1"/>
            </p:cNvSpPr>
            <p:nvPr/>
          </p:nvSpPr>
          <p:spPr bwMode="auto">
            <a:xfrm flipV="1">
              <a:off x="1935" y="3577"/>
              <a:ext cx="684" cy="2108"/>
            </a:xfrm>
            <a:prstGeom prst="line">
              <a:avLst/>
            </a:prstGeom>
            <a:noFill/>
            <a:ln w="19050">
              <a:solidFill>
                <a:srgbClr val="000000"/>
              </a:solidFill>
              <a:round/>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69" name="Arc 17"/>
            <p:cNvSpPr>
              <a:spLocks/>
            </p:cNvSpPr>
            <p:nvPr/>
          </p:nvSpPr>
          <p:spPr bwMode="auto">
            <a:xfrm flipH="1">
              <a:off x="2604" y="3404"/>
              <a:ext cx="559" cy="285"/>
            </a:xfrm>
            <a:custGeom>
              <a:avLst/>
              <a:gdLst>
                <a:gd name="G0" fmla="+- 21099 0 0"/>
                <a:gd name="G1" fmla="+- 21600 0 0"/>
                <a:gd name="G2" fmla="+- 21600 0 0"/>
                <a:gd name="T0" fmla="*/ 0 w 41839"/>
                <a:gd name="T1" fmla="*/ 16976 h 21600"/>
                <a:gd name="T2" fmla="*/ 41839 w 41839"/>
                <a:gd name="T3" fmla="*/ 15565 h 21600"/>
                <a:gd name="T4" fmla="*/ 21099 w 41839"/>
                <a:gd name="T5" fmla="*/ 21600 h 21600"/>
              </a:gdLst>
              <a:ahLst/>
              <a:cxnLst>
                <a:cxn ang="0">
                  <a:pos x="T0" y="T1"/>
                </a:cxn>
                <a:cxn ang="0">
                  <a:pos x="T2" y="T3"/>
                </a:cxn>
                <a:cxn ang="0">
                  <a:pos x="T4" y="T5"/>
                </a:cxn>
              </a:cxnLst>
              <a:rect l="0" t="0" r="r" b="b"/>
              <a:pathLst>
                <a:path w="41839" h="21600" fill="none" extrusionOk="0">
                  <a:moveTo>
                    <a:pt x="-1" y="16975"/>
                  </a:moveTo>
                  <a:cubicBezTo>
                    <a:pt x="2172" y="7063"/>
                    <a:pt x="10951" y="-1"/>
                    <a:pt x="21099" y="0"/>
                  </a:cubicBezTo>
                  <a:cubicBezTo>
                    <a:pt x="30704" y="0"/>
                    <a:pt x="39155" y="6342"/>
                    <a:pt x="41838" y="15565"/>
                  </a:cubicBezTo>
                </a:path>
                <a:path w="41839" h="21600" stroke="0" extrusionOk="0">
                  <a:moveTo>
                    <a:pt x="-1" y="16975"/>
                  </a:moveTo>
                  <a:cubicBezTo>
                    <a:pt x="2172" y="7063"/>
                    <a:pt x="10951" y="-1"/>
                    <a:pt x="21099" y="0"/>
                  </a:cubicBezTo>
                  <a:cubicBezTo>
                    <a:pt x="30704" y="0"/>
                    <a:pt x="39155" y="6342"/>
                    <a:pt x="41838" y="15565"/>
                  </a:cubicBezTo>
                  <a:lnTo>
                    <a:pt x="21099" y="21600"/>
                  </a:lnTo>
                  <a:close/>
                </a:path>
              </a:pathLst>
            </a:custGeom>
            <a:noFill/>
            <a:ln w="19050">
              <a:solidFill>
                <a:srgbClr val="000000"/>
              </a:solidFill>
              <a:round/>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70" name="Line 18"/>
            <p:cNvSpPr>
              <a:spLocks noChangeShapeType="1"/>
            </p:cNvSpPr>
            <p:nvPr/>
          </p:nvSpPr>
          <p:spPr bwMode="auto">
            <a:xfrm flipH="1" flipV="1">
              <a:off x="3188" y="3634"/>
              <a:ext cx="684" cy="4330"/>
            </a:xfrm>
            <a:prstGeom prst="line">
              <a:avLst/>
            </a:prstGeom>
            <a:noFill/>
            <a:ln w="19050">
              <a:solidFill>
                <a:srgbClr val="000000"/>
              </a:solidFill>
              <a:round/>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71" name="Arc 19"/>
            <p:cNvSpPr>
              <a:spLocks/>
            </p:cNvSpPr>
            <p:nvPr/>
          </p:nvSpPr>
          <p:spPr bwMode="auto">
            <a:xfrm rot="10581876" flipH="1">
              <a:off x="3872" y="7909"/>
              <a:ext cx="559" cy="285"/>
            </a:xfrm>
            <a:custGeom>
              <a:avLst/>
              <a:gdLst>
                <a:gd name="G0" fmla="+- 21099 0 0"/>
                <a:gd name="G1" fmla="+- 21600 0 0"/>
                <a:gd name="G2" fmla="+- 21600 0 0"/>
                <a:gd name="T0" fmla="*/ 0 w 41839"/>
                <a:gd name="T1" fmla="*/ 16976 h 21600"/>
                <a:gd name="T2" fmla="*/ 41839 w 41839"/>
                <a:gd name="T3" fmla="*/ 15565 h 21600"/>
                <a:gd name="T4" fmla="*/ 21099 w 41839"/>
                <a:gd name="T5" fmla="*/ 21600 h 21600"/>
              </a:gdLst>
              <a:ahLst/>
              <a:cxnLst>
                <a:cxn ang="0">
                  <a:pos x="T0" y="T1"/>
                </a:cxn>
                <a:cxn ang="0">
                  <a:pos x="T2" y="T3"/>
                </a:cxn>
                <a:cxn ang="0">
                  <a:pos x="T4" y="T5"/>
                </a:cxn>
              </a:cxnLst>
              <a:rect l="0" t="0" r="r" b="b"/>
              <a:pathLst>
                <a:path w="41839" h="21600" fill="none" extrusionOk="0">
                  <a:moveTo>
                    <a:pt x="-1" y="16975"/>
                  </a:moveTo>
                  <a:cubicBezTo>
                    <a:pt x="2172" y="7063"/>
                    <a:pt x="10951" y="-1"/>
                    <a:pt x="21099" y="0"/>
                  </a:cubicBezTo>
                  <a:cubicBezTo>
                    <a:pt x="30704" y="0"/>
                    <a:pt x="39155" y="6342"/>
                    <a:pt x="41838" y="15565"/>
                  </a:cubicBezTo>
                </a:path>
                <a:path w="41839" h="21600" stroke="0" extrusionOk="0">
                  <a:moveTo>
                    <a:pt x="-1" y="16975"/>
                  </a:moveTo>
                  <a:cubicBezTo>
                    <a:pt x="2172" y="7063"/>
                    <a:pt x="10951" y="-1"/>
                    <a:pt x="21099" y="0"/>
                  </a:cubicBezTo>
                  <a:cubicBezTo>
                    <a:pt x="30704" y="0"/>
                    <a:pt x="39155" y="6342"/>
                    <a:pt x="41838" y="15565"/>
                  </a:cubicBezTo>
                  <a:lnTo>
                    <a:pt x="21099" y="21600"/>
                  </a:lnTo>
                  <a:close/>
                </a:path>
              </a:pathLst>
            </a:custGeom>
            <a:noFill/>
            <a:ln w="19050">
              <a:solidFill>
                <a:srgbClr val="000000"/>
              </a:solidFill>
              <a:round/>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72" name="Arc 20"/>
            <p:cNvSpPr>
              <a:spLocks/>
            </p:cNvSpPr>
            <p:nvPr/>
          </p:nvSpPr>
          <p:spPr bwMode="auto">
            <a:xfrm flipH="1">
              <a:off x="5410" y="3404"/>
              <a:ext cx="561" cy="285"/>
            </a:xfrm>
            <a:custGeom>
              <a:avLst/>
              <a:gdLst>
                <a:gd name="G0" fmla="+- 21099 0 0"/>
                <a:gd name="G1" fmla="+- 21600 0 0"/>
                <a:gd name="G2" fmla="+- 21600 0 0"/>
                <a:gd name="T0" fmla="*/ 0 w 41839"/>
                <a:gd name="T1" fmla="*/ 16976 h 21600"/>
                <a:gd name="T2" fmla="*/ 41839 w 41839"/>
                <a:gd name="T3" fmla="*/ 15565 h 21600"/>
                <a:gd name="T4" fmla="*/ 21099 w 41839"/>
                <a:gd name="T5" fmla="*/ 21600 h 21600"/>
              </a:gdLst>
              <a:ahLst/>
              <a:cxnLst>
                <a:cxn ang="0">
                  <a:pos x="T0" y="T1"/>
                </a:cxn>
                <a:cxn ang="0">
                  <a:pos x="T2" y="T3"/>
                </a:cxn>
                <a:cxn ang="0">
                  <a:pos x="T4" y="T5"/>
                </a:cxn>
              </a:cxnLst>
              <a:rect l="0" t="0" r="r" b="b"/>
              <a:pathLst>
                <a:path w="41839" h="21600" fill="none" extrusionOk="0">
                  <a:moveTo>
                    <a:pt x="-1" y="16975"/>
                  </a:moveTo>
                  <a:cubicBezTo>
                    <a:pt x="2172" y="7063"/>
                    <a:pt x="10951" y="-1"/>
                    <a:pt x="21099" y="0"/>
                  </a:cubicBezTo>
                  <a:cubicBezTo>
                    <a:pt x="30704" y="0"/>
                    <a:pt x="39155" y="6342"/>
                    <a:pt x="41838" y="15565"/>
                  </a:cubicBezTo>
                </a:path>
                <a:path w="41839" h="21600" stroke="0" extrusionOk="0">
                  <a:moveTo>
                    <a:pt x="-1" y="16975"/>
                  </a:moveTo>
                  <a:cubicBezTo>
                    <a:pt x="2172" y="7063"/>
                    <a:pt x="10951" y="-1"/>
                    <a:pt x="21099" y="0"/>
                  </a:cubicBezTo>
                  <a:cubicBezTo>
                    <a:pt x="30704" y="0"/>
                    <a:pt x="39155" y="6342"/>
                    <a:pt x="41838" y="15565"/>
                  </a:cubicBezTo>
                  <a:lnTo>
                    <a:pt x="21099" y="21600"/>
                  </a:lnTo>
                  <a:close/>
                </a:path>
              </a:pathLst>
            </a:custGeom>
            <a:noFill/>
            <a:ln w="19050">
              <a:solidFill>
                <a:srgbClr val="000000"/>
              </a:solidFill>
              <a:round/>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73" name="Line 21"/>
            <p:cNvSpPr>
              <a:spLocks noChangeShapeType="1"/>
            </p:cNvSpPr>
            <p:nvPr/>
          </p:nvSpPr>
          <p:spPr bwMode="auto">
            <a:xfrm flipV="1">
              <a:off x="4442" y="3634"/>
              <a:ext cx="969" cy="4330"/>
            </a:xfrm>
            <a:prstGeom prst="line">
              <a:avLst/>
            </a:prstGeom>
            <a:noFill/>
            <a:ln w="19050">
              <a:solidFill>
                <a:srgbClr val="000000"/>
              </a:solidFill>
              <a:round/>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74" name="Arc 22"/>
            <p:cNvSpPr>
              <a:spLocks/>
            </p:cNvSpPr>
            <p:nvPr/>
          </p:nvSpPr>
          <p:spPr bwMode="auto">
            <a:xfrm rot="10581876" flipH="1">
              <a:off x="6893" y="7909"/>
              <a:ext cx="559" cy="285"/>
            </a:xfrm>
            <a:custGeom>
              <a:avLst/>
              <a:gdLst>
                <a:gd name="G0" fmla="+- 21099 0 0"/>
                <a:gd name="G1" fmla="+- 21600 0 0"/>
                <a:gd name="G2" fmla="+- 21600 0 0"/>
                <a:gd name="T0" fmla="*/ 0 w 41839"/>
                <a:gd name="T1" fmla="*/ 16976 h 21600"/>
                <a:gd name="T2" fmla="*/ 41839 w 41839"/>
                <a:gd name="T3" fmla="*/ 15565 h 21600"/>
                <a:gd name="T4" fmla="*/ 21099 w 41839"/>
                <a:gd name="T5" fmla="*/ 21600 h 21600"/>
              </a:gdLst>
              <a:ahLst/>
              <a:cxnLst>
                <a:cxn ang="0">
                  <a:pos x="T0" y="T1"/>
                </a:cxn>
                <a:cxn ang="0">
                  <a:pos x="T2" y="T3"/>
                </a:cxn>
                <a:cxn ang="0">
                  <a:pos x="T4" y="T5"/>
                </a:cxn>
              </a:cxnLst>
              <a:rect l="0" t="0" r="r" b="b"/>
              <a:pathLst>
                <a:path w="41839" h="21600" fill="none" extrusionOk="0">
                  <a:moveTo>
                    <a:pt x="-1" y="16975"/>
                  </a:moveTo>
                  <a:cubicBezTo>
                    <a:pt x="2172" y="7063"/>
                    <a:pt x="10951" y="-1"/>
                    <a:pt x="21099" y="0"/>
                  </a:cubicBezTo>
                  <a:cubicBezTo>
                    <a:pt x="30704" y="0"/>
                    <a:pt x="39155" y="6342"/>
                    <a:pt x="41838" y="15565"/>
                  </a:cubicBezTo>
                </a:path>
                <a:path w="41839" h="21600" stroke="0" extrusionOk="0">
                  <a:moveTo>
                    <a:pt x="-1" y="16975"/>
                  </a:moveTo>
                  <a:cubicBezTo>
                    <a:pt x="2172" y="7063"/>
                    <a:pt x="10951" y="-1"/>
                    <a:pt x="21099" y="0"/>
                  </a:cubicBezTo>
                  <a:cubicBezTo>
                    <a:pt x="30704" y="0"/>
                    <a:pt x="39155" y="6342"/>
                    <a:pt x="41838" y="15565"/>
                  </a:cubicBezTo>
                  <a:lnTo>
                    <a:pt x="21099" y="21600"/>
                  </a:lnTo>
                  <a:close/>
                </a:path>
              </a:pathLst>
            </a:custGeom>
            <a:noFill/>
            <a:ln w="19050">
              <a:solidFill>
                <a:srgbClr val="000000"/>
              </a:solidFill>
              <a:round/>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75" name="Line 23"/>
            <p:cNvSpPr>
              <a:spLocks noChangeShapeType="1"/>
            </p:cNvSpPr>
            <p:nvPr/>
          </p:nvSpPr>
          <p:spPr bwMode="auto">
            <a:xfrm flipH="1" flipV="1">
              <a:off x="5982" y="3634"/>
              <a:ext cx="911" cy="4330"/>
            </a:xfrm>
            <a:prstGeom prst="line">
              <a:avLst/>
            </a:prstGeom>
            <a:noFill/>
            <a:ln w="19050">
              <a:solidFill>
                <a:srgbClr val="000000"/>
              </a:solidFill>
              <a:round/>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76" name="Arc 24"/>
            <p:cNvSpPr>
              <a:spLocks/>
            </p:cNvSpPr>
            <p:nvPr/>
          </p:nvSpPr>
          <p:spPr bwMode="auto">
            <a:xfrm flipH="1">
              <a:off x="8262" y="3462"/>
              <a:ext cx="559" cy="285"/>
            </a:xfrm>
            <a:custGeom>
              <a:avLst/>
              <a:gdLst>
                <a:gd name="G0" fmla="+- 21099 0 0"/>
                <a:gd name="G1" fmla="+- 21600 0 0"/>
                <a:gd name="G2" fmla="+- 21600 0 0"/>
                <a:gd name="T0" fmla="*/ 0 w 41839"/>
                <a:gd name="T1" fmla="*/ 16976 h 21600"/>
                <a:gd name="T2" fmla="*/ 41839 w 41839"/>
                <a:gd name="T3" fmla="*/ 15565 h 21600"/>
                <a:gd name="T4" fmla="*/ 21099 w 41839"/>
                <a:gd name="T5" fmla="*/ 21600 h 21600"/>
              </a:gdLst>
              <a:ahLst/>
              <a:cxnLst>
                <a:cxn ang="0">
                  <a:pos x="T0" y="T1"/>
                </a:cxn>
                <a:cxn ang="0">
                  <a:pos x="T2" y="T3"/>
                </a:cxn>
                <a:cxn ang="0">
                  <a:pos x="T4" y="T5"/>
                </a:cxn>
              </a:cxnLst>
              <a:rect l="0" t="0" r="r" b="b"/>
              <a:pathLst>
                <a:path w="41839" h="21600" fill="none" extrusionOk="0">
                  <a:moveTo>
                    <a:pt x="-1" y="16975"/>
                  </a:moveTo>
                  <a:cubicBezTo>
                    <a:pt x="2172" y="7063"/>
                    <a:pt x="10951" y="-1"/>
                    <a:pt x="21099" y="0"/>
                  </a:cubicBezTo>
                  <a:cubicBezTo>
                    <a:pt x="30704" y="0"/>
                    <a:pt x="39155" y="6342"/>
                    <a:pt x="41838" y="15565"/>
                  </a:cubicBezTo>
                </a:path>
                <a:path w="41839" h="21600" stroke="0" extrusionOk="0">
                  <a:moveTo>
                    <a:pt x="-1" y="16975"/>
                  </a:moveTo>
                  <a:cubicBezTo>
                    <a:pt x="2172" y="7063"/>
                    <a:pt x="10951" y="-1"/>
                    <a:pt x="21099" y="0"/>
                  </a:cubicBezTo>
                  <a:cubicBezTo>
                    <a:pt x="30704" y="0"/>
                    <a:pt x="39155" y="6342"/>
                    <a:pt x="41838" y="15565"/>
                  </a:cubicBezTo>
                  <a:lnTo>
                    <a:pt x="21099" y="21600"/>
                  </a:lnTo>
                  <a:close/>
                </a:path>
              </a:pathLst>
            </a:custGeom>
            <a:noFill/>
            <a:ln w="19050">
              <a:solidFill>
                <a:srgbClr val="000000"/>
              </a:solidFill>
              <a:round/>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77" name="Line 25"/>
            <p:cNvSpPr>
              <a:spLocks noChangeShapeType="1"/>
            </p:cNvSpPr>
            <p:nvPr/>
          </p:nvSpPr>
          <p:spPr bwMode="auto">
            <a:xfrm flipV="1">
              <a:off x="7463" y="3634"/>
              <a:ext cx="799" cy="4330"/>
            </a:xfrm>
            <a:prstGeom prst="line">
              <a:avLst/>
            </a:prstGeom>
            <a:noFill/>
            <a:ln w="19050">
              <a:solidFill>
                <a:srgbClr val="000000"/>
              </a:solidFill>
              <a:round/>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78" name="Arc 26"/>
            <p:cNvSpPr>
              <a:spLocks/>
            </p:cNvSpPr>
            <p:nvPr/>
          </p:nvSpPr>
          <p:spPr bwMode="auto">
            <a:xfrm rot="10581876" flipH="1">
              <a:off x="9572" y="7909"/>
              <a:ext cx="283" cy="285"/>
            </a:xfrm>
            <a:custGeom>
              <a:avLst/>
              <a:gdLst>
                <a:gd name="G0" fmla="+- 21099 0 0"/>
                <a:gd name="G1" fmla="+- 21586 0 0"/>
                <a:gd name="G2" fmla="+- 21600 0 0"/>
                <a:gd name="T0" fmla="*/ 0 w 21099"/>
                <a:gd name="T1" fmla="*/ 16962 h 21586"/>
                <a:gd name="T2" fmla="*/ 20330 w 21099"/>
                <a:gd name="T3" fmla="*/ 0 h 21586"/>
                <a:gd name="T4" fmla="*/ 21099 w 21099"/>
                <a:gd name="T5" fmla="*/ 21586 h 21586"/>
              </a:gdLst>
              <a:ahLst/>
              <a:cxnLst>
                <a:cxn ang="0">
                  <a:pos x="T0" y="T1"/>
                </a:cxn>
                <a:cxn ang="0">
                  <a:pos x="T2" y="T3"/>
                </a:cxn>
                <a:cxn ang="0">
                  <a:pos x="T4" y="T5"/>
                </a:cxn>
              </a:cxnLst>
              <a:rect l="0" t="0" r="r" b="b"/>
              <a:pathLst>
                <a:path w="21099" h="21586" fill="none" extrusionOk="0">
                  <a:moveTo>
                    <a:pt x="-1" y="16961"/>
                  </a:moveTo>
                  <a:cubicBezTo>
                    <a:pt x="2110" y="7330"/>
                    <a:pt x="10476" y="350"/>
                    <a:pt x="20329" y="-1"/>
                  </a:cubicBezTo>
                </a:path>
                <a:path w="21099" h="21586" stroke="0" extrusionOk="0">
                  <a:moveTo>
                    <a:pt x="-1" y="16961"/>
                  </a:moveTo>
                  <a:cubicBezTo>
                    <a:pt x="2110" y="7330"/>
                    <a:pt x="10476" y="350"/>
                    <a:pt x="20329" y="-1"/>
                  </a:cubicBezTo>
                  <a:lnTo>
                    <a:pt x="21099" y="21586"/>
                  </a:lnTo>
                  <a:close/>
                </a:path>
              </a:pathLst>
            </a:custGeom>
            <a:noFill/>
            <a:ln w="19050">
              <a:solidFill>
                <a:srgbClr val="000000"/>
              </a:solidFill>
              <a:round/>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79" name="Line 27"/>
            <p:cNvSpPr>
              <a:spLocks noChangeShapeType="1"/>
            </p:cNvSpPr>
            <p:nvPr/>
          </p:nvSpPr>
          <p:spPr bwMode="auto">
            <a:xfrm flipH="1" flipV="1">
              <a:off x="8831" y="3689"/>
              <a:ext cx="741" cy="4332"/>
            </a:xfrm>
            <a:prstGeom prst="line">
              <a:avLst/>
            </a:prstGeom>
            <a:noFill/>
            <a:ln w="19050">
              <a:solidFill>
                <a:srgbClr val="000000"/>
              </a:solidFill>
              <a:round/>
              <a:headEn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28380" name="Line 28"/>
            <p:cNvSpPr>
              <a:spLocks noChangeShapeType="1"/>
            </p:cNvSpPr>
            <p:nvPr/>
          </p:nvSpPr>
          <p:spPr bwMode="auto">
            <a:xfrm>
              <a:off x="9800" y="7909"/>
              <a:ext cx="2" cy="227"/>
            </a:xfrm>
            <a:prstGeom prst="line">
              <a:avLst/>
            </a:prstGeom>
            <a:noFill/>
            <a:ln w="19050">
              <a:solidFill>
                <a:srgbClr val="000000"/>
              </a:solidFill>
              <a:round/>
              <a:headEnd type="triangle" w="med" len="med"/>
              <a:tailEn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sp>
          <p:nvSpPr>
            <p:cNvPr id="232475" name="Text Box 29"/>
            <p:cNvSpPr txBox="1">
              <a:spLocks noChangeArrowheads="1"/>
            </p:cNvSpPr>
            <p:nvPr/>
          </p:nvSpPr>
          <p:spPr bwMode="auto">
            <a:xfrm>
              <a:off x="5468" y="5628"/>
              <a:ext cx="684" cy="456"/>
            </a:xfrm>
            <a:prstGeom prst="rect">
              <a:avLst/>
            </a:prstGeom>
            <a:solidFill>
              <a:srgbClr val="FFFFFF"/>
            </a:solidFill>
            <a:ln w="9525">
              <a:noFill/>
              <a:miter lim="800000"/>
              <a:headEnd/>
              <a:tailEnd/>
            </a:ln>
          </p:spPr>
          <p:txBody>
            <a:bodyPr/>
            <a:lstStyle/>
            <a:p>
              <a:pPr eaLnBrk="0" hangingPunct="0"/>
              <a:r>
                <a:rPr lang="de-DE" sz="1400">
                  <a:solidFill>
                    <a:srgbClr val="008000"/>
                  </a:solidFill>
                </a:rPr>
                <a:t>HF</a:t>
              </a:r>
              <a:endParaRPr lang="de-DE"/>
            </a:p>
          </p:txBody>
        </p:sp>
        <p:sp>
          <p:nvSpPr>
            <p:cNvPr id="228382" name="Line 30"/>
            <p:cNvSpPr>
              <a:spLocks noChangeShapeType="1"/>
            </p:cNvSpPr>
            <p:nvPr/>
          </p:nvSpPr>
          <p:spPr bwMode="auto">
            <a:xfrm>
              <a:off x="6267" y="5856"/>
              <a:ext cx="2792" cy="0"/>
            </a:xfrm>
            <a:prstGeom prst="line">
              <a:avLst/>
            </a:prstGeom>
            <a:noFill/>
            <a:ln w="19050">
              <a:solidFill>
                <a:srgbClr val="339966"/>
              </a:solidFill>
              <a:prstDash val="dash"/>
              <a:round/>
              <a:headEnd/>
              <a:tailEnd type="triangle" w="med" len="med"/>
            </a:ln>
          </p:spPr>
          <p:txBody>
            <a:bodyPr/>
            <a:lstStyle/>
            <a:p>
              <a:pPr>
                <a:defRPr/>
              </a:pPr>
              <a:endParaRPr lang="de-DE">
                <a:effectLst>
                  <a:outerShdw blurRad="38100" dist="38100" dir="2700000" algn="tl">
                    <a:srgbClr val="000000">
                      <a:alpha val="43137"/>
                    </a:srgbClr>
                  </a:outerShdw>
                </a:effectLst>
                <a:ea typeface="+mn-ea"/>
                <a:cs typeface="Arial" charset="0"/>
              </a:endParaRPr>
            </a:p>
          </p:txBody>
        </p:sp>
      </p:grpSp>
      <p:sp>
        <p:nvSpPr>
          <p:cNvPr id="29" name="Foliennummernplatzhalter 28"/>
          <p:cNvSpPr>
            <a:spLocks noGrp="1"/>
          </p:cNvSpPr>
          <p:nvPr>
            <p:ph type="sldNum" sz="quarter" idx="12"/>
          </p:nvPr>
        </p:nvSpPr>
        <p:spPr/>
        <p:txBody>
          <a:bodyPr/>
          <a:lstStyle/>
          <a:p>
            <a:fld id="{42060E1C-7F94-48ED-A1E2-7080F3AD8941}" type="slidenum">
              <a:rPr lang="de-DE" smtClean="0"/>
              <a:pPr/>
              <a:t>5</a:t>
            </a:fld>
            <a:endParaRPr lang="de-DE"/>
          </a:p>
        </p:txBody>
      </p:sp>
      <p:sp>
        <p:nvSpPr>
          <p:cNvPr id="30" name="Fußzeilenplatzhalter 29"/>
          <p:cNvSpPr>
            <a:spLocks noGrp="1"/>
          </p:cNvSpPr>
          <p:nvPr>
            <p:ph type="ftr" sz="quarter" idx="11"/>
          </p:nvPr>
        </p:nvSpPr>
        <p:spPr/>
        <p:txBody>
          <a:bodyPr/>
          <a:lstStyle/>
          <a:p>
            <a:r>
              <a:rPr lang="de-DE" smtClean="0"/>
              <a:t>Diegel</a:t>
            </a: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8356"/>
                                        </p:tgtEl>
                                        <p:attrNameLst>
                                          <p:attrName>style.visibility</p:attrName>
                                        </p:attrNameLst>
                                      </p:cBhvr>
                                      <p:to>
                                        <p:strVal val="visible"/>
                                      </p:to>
                                    </p:set>
                                    <p:animEffect transition="in" filter="fade">
                                      <p:cBhvr>
                                        <p:cTn id="7" dur="500"/>
                                        <p:tgtEl>
                                          <p:spTgt spid="22835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504056"/>
          </a:xfrm>
        </p:spPr>
        <p:txBody>
          <a:bodyPr>
            <a:normAutofit fontScale="90000"/>
          </a:bodyPr>
          <a:lstStyle/>
          <a:p>
            <a:pPr lvl="0"/>
            <a:r>
              <a:rPr lang="en-GB" sz="3600" dirty="0" smtClean="0"/>
              <a:t/>
            </a:r>
            <a:br>
              <a:rPr lang="en-GB" sz="3600" dirty="0" smtClean="0"/>
            </a:br>
            <a:r>
              <a:rPr lang="en-GB" sz="3600" dirty="0" smtClean="0"/>
              <a:t/>
            </a:r>
            <a:br>
              <a:rPr lang="en-GB" sz="3600" dirty="0" smtClean="0"/>
            </a:br>
            <a:r>
              <a:rPr lang="en-GB" sz="3100" dirty="0" smtClean="0"/>
              <a:t>“Prevention of an attempted escape of the helper”</a:t>
            </a:r>
            <a:r>
              <a:rPr lang="de-DE" dirty="0" smtClean="0"/>
              <a:t/>
            </a:r>
            <a:br>
              <a:rPr lang="de-DE" dirty="0" smtClean="0"/>
            </a:br>
            <a:endParaRPr lang="de-DE" dirty="0"/>
          </a:p>
        </p:txBody>
      </p:sp>
      <p:sp>
        <p:nvSpPr>
          <p:cNvPr id="3" name="Inhaltsplatzhalter 2"/>
          <p:cNvSpPr>
            <a:spLocks noGrp="1"/>
          </p:cNvSpPr>
          <p:nvPr>
            <p:ph idx="1"/>
          </p:nvPr>
        </p:nvSpPr>
        <p:spPr>
          <a:xfrm>
            <a:off x="179512" y="836712"/>
            <a:ext cx="8784976" cy="5832648"/>
          </a:xfrm>
        </p:spPr>
        <p:txBody>
          <a:bodyPr/>
          <a:lstStyle/>
          <a:p>
            <a:pPr>
              <a:buNone/>
            </a:pPr>
            <a:r>
              <a:rPr lang="en-GB" dirty="0" smtClean="0"/>
              <a:t>   </a:t>
            </a:r>
            <a:r>
              <a:rPr lang="en-GB" sz="2400" dirty="0" smtClean="0"/>
              <a:t>On the judge's (LR) instructions, the handler (HF) asks the helper to step out of the Blind. The helper goes at a normal pace to the starting point for the escape. </a:t>
            </a:r>
          </a:p>
          <a:p>
            <a:pPr>
              <a:buNone/>
            </a:pPr>
            <a:r>
              <a:rPr lang="en-GB" sz="2800" dirty="0" smtClean="0"/>
              <a:t>    </a:t>
            </a:r>
            <a:r>
              <a:rPr lang="en-GB" sz="2400" dirty="0" smtClean="0"/>
              <a:t>The dog is heeled either off leash </a:t>
            </a:r>
            <a:r>
              <a:rPr lang="en-GB" sz="2400" dirty="0" smtClean="0">
                <a:solidFill>
                  <a:srgbClr val="FF0000"/>
                </a:solidFill>
              </a:rPr>
              <a:t>(</a:t>
            </a:r>
            <a:r>
              <a:rPr lang="en-GB" sz="2400" dirty="0" err="1" smtClean="0">
                <a:solidFill>
                  <a:srgbClr val="FF0000"/>
                </a:solidFill>
              </a:rPr>
              <a:t>alternativ</a:t>
            </a:r>
            <a:r>
              <a:rPr lang="en-GB" sz="2400" dirty="0" smtClean="0">
                <a:solidFill>
                  <a:srgbClr val="FF0000"/>
                </a:solidFill>
              </a:rPr>
              <a:t> in IPG 1) </a:t>
            </a:r>
            <a:r>
              <a:rPr lang="en-GB" sz="2400" dirty="0" smtClean="0"/>
              <a:t>on leash to the designated starting position for the escape and has to take a basic position there. In doing so, the dog must be under control, attentive and concentrated, as well as in the correct position at the knee of the handler. At the command the dog must lie down directly and quickly and must be calm, sure and attentive to the helper in the position. </a:t>
            </a:r>
          </a:p>
          <a:p>
            <a:pPr>
              <a:buNone/>
            </a:pPr>
            <a:r>
              <a:rPr lang="en-GB" sz="2400" dirty="0" smtClean="0"/>
              <a:t>    The distance between helper and dog is 5 paces. The handler goes back to the Blind and remains there with visual contact to the dog and judge. The judge (LR) signals the helper to escape.</a:t>
            </a:r>
            <a:endParaRPr lang="de-DE" sz="2400" dirty="0" smtClean="0"/>
          </a:p>
          <a:p>
            <a:pPr>
              <a:buNone/>
            </a:pPr>
            <a:endParaRPr lang="en-GB" sz="2400" dirty="0" smtClean="0"/>
          </a:p>
          <a:p>
            <a:pPr>
              <a:buNone/>
            </a:pPr>
            <a:endParaRPr lang="de-DE" sz="2400"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50</a:t>
            </a:fld>
            <a:endParaRPr lang="de-DE"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Diegel</a:t>
            </a:r>
            <a:endParaRPr lang="de-DE"/>
          </a:p>
        </p:txBody>
      </p:sp>
      <p:sp>
        <p:nvSpPr>
          <p:cNvPr id="3" name="Foliennummernplatzhalter 2"/>
          <p:cNvSpPr>
            <a:spLocks noGrp="1"/>
          </p:cNvSpPr>
          <p:nvPr>
            <p:ph type="sldNum" sz="quarter" idx="12"/>
          </p:nvPr>
        </p:nvSpPr>
        <p:spPr/>
        <p:txBody>
          <a:bodyPr/>
          <a:lstStyle/>
          <a:p>
            <a:fld id="{42060E1C-7F94-48ED-A1E2-7080F3AD8941}" type="slidenum">
              <a:rPr lang="de-DE" smtClean="0"/>
              <a:pPr/>
              <a:t>51</a:t>
            </a:fld>
            <a:endParaRPr lang="de-DE"/>
          </a:p>
        </p:txBody>
      </p:sp>
      <p:sp>
        <p:nvSpPr>
          <p:cNvPr id="8" name="AutoShape 2"/>
          <p:cNvSpPr txBox="1">
            <a:spLocks noChangeAspect="1" noChangeArrowheads="1"/>
          </p:cNvSpPr>
          <p:nvPr/>
        </p:nvSpPr>
        <p:spPr bwMode="auto">
          <a:xfrm>
            <a:off x="1835696" y="548680"/>
            <a:ext cx="5486400" cy="4114800"/>
          </a:xfrm>
          <a:prstGeom prst="rect">
            <a:avLst/>
          </a:prstGeom>
          <a:noFill/>
        </p:spPr>
        <p:txBody>
          <a:bodyPr vert="horz" wrap="square" lIns="91440" tIns="45720" rIns="91440" bIns="45720" numCol="1" rtlCol="0" anchor="t" anchorCtr="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3200" b="0" i="0" u="none" strike="noStrike" kern="1200" cap="none" spc="0" normalizeH="0" baseline="0" noProof="0">
              <a:ln>
                <a:noFill/>
              </a:ln>
              <a:solidFill>
                <a:schemeClr val="tx1"/>
              </a:solidFill>
              <a:effectLst/>
              <a:uLnTx/>
              <a:uFillTx/>
              <a:latin typeface="+mn-lt"/>
              <a:ea typeface="+mn-ea"/>
              <a:cs typeface="+mn-cs"/>
            </a:endParaRPr>
          </a:p>
        </p:txBody>
      </p:sp>
      <p:grpSp>
        <p:nvGrpSpPr>
          <p:cNvPr id="153605" name="Group 5"/>
          <p:cNvGrpSpPr>
            <a:grpSpLocks noChangeAspect="1"/>
          </p:cNvGrpSpPr>
          <p:nvPr/>
        </p:nvGrpSpPr>
        <p:grpSpPr bwMode="auto">
          <a:xfrm>
            <a:off x="967957" y="1280029"/>
            <a:ext cx="6484363" cy="3589131"/>
            <a:chOff x="2281" y="7781"/>
            <a:chExt cx="13733" cy="7600"/>
          </a:xfrm>
        </p:grpSpPr>
        <p:sp>
          <p:nvSpPr>
            <p:cNvPr id="153623" name="AutoShape 23"/>
            <p:cNvSpPr>
              <a:spLocks noChangeAspect="1" noChangeArrowheads="1" noTextEdit="1"/>
            </p:cNvSpPr>
            <p:nvPr/>
          </p:nvSpPr>
          <p:spPr bwMode="auto">
            <a:xfrm>
              <a:off x="2281" y="7781"/>
              <a:ext cx="13733" cy="760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53622" name="Oval 22"/>
            <p:cNvSpPr>
              <a:spLocks noChangeArrowheads="1"/>
            </p:cNvSpPr>
            <p:nvPr/>
          </p:nvSpPr>
          <p:spPr bwMode="auto">
            <a:xfrm flipH="1">
              <a:off x="9072" y="9301"/>
              <a:ext cx="4862" cy="4787"/>
            </a:xfrm>
            <a:prstGeom prst="ellipse">
              <a:avLst/>
            </a:prstGeom>
            <a:solidFill>
              <a:srgbClr val="FFFFFF"/>
            </a:solidFill>
            <a:ln w="28575">
              <a:solidFill>
                <a:srgbClr val="FF66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621" name="Rectangle 21"/>
            <p:cNvSpPr>
              <a:spLocks noChangeArrowheads="1"/>
            </p:cNvSpPr>
            <p:nvPr/>
          </p:nvSpPr>
          <p:spPr bwMode="auto">
            <a:xfrm>
              <a:off x="8918" y="9148"/>
              <a:ext cx="2583" cy="501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3620" name="Rectangle 20"/>
            <p:cNvSpPr>
              <a:spLocks noChangeArrowheads="1"/>
            </p:cNvSpPr>
            <p:nvPr/>
          </p:nvSpPr>
          <p:spPr bwMode="auto">
            <a:xfrm rot="5400000">
              <a:off x="11312" y="8960"/>
              <a:ext cx="2509" cy="30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3619" name="Line 19"/>
            <p:cNvSpPr>
              <a:spLocks noChangeShapeType="1"/>
            </p:cNvSpPr>
            <p:nvPr/>
          </p:nvSpPr>
          <p:spPr bwMode="auto">
            <a:xfrm>
              <a:off x="13934" y="11734"/>
              <a:ext cx="607" cy="0"/>
            </a:xfrm>
            <a:prstGeom prst="line">
              <a:avLst/>
            </a:prstGeom>
            <a:noFill/>
            <a:ln w="28575">
              <a:solidFill>
                <a:srgbClr val="FF66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618" name="Line 18"/>
            <p:cNvSpPr>
              <a:spLocks noChangeShapeType="1"/>
            </p:cNvSpPr>
            <p:nvPr/>
          </p:nvSpPr>
          <p:spPr bwMode="auto">
            <a:xfrm rot="5400000" flipH="1">
              <a:off x="11196" y="14393"/>
              <a:ext cx="610" cy="0"/>
            </a:xfrm>
            <a:prstGeom prst="line">
              <a:avLst/>
            </a:prstGeom>
            <a:noFill/>
            <a:ln w="28575">
              <a:solidFill>
                <a:srgbClr val="FF66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617" name="Line 17"/>
            <p:cNvSpPr>
              <a:spLocks noChangeShapeType="1"/>
            </p:cNvSpPr>
            <p:nvPr/>
          </p:nvSpPr>
          <p:spPr bwMode="auto">
            <a:xfrm rot="-1232394">
              <a:off x="11714" y="11354"/>
              <a:ext cx="1751" cy="1674"/>
            </a:xfrm>
            <a:prstGeom prst="line">
              <a:avLst/>
            </a:prstGeom>
            <a:noFill/>
            <a:ln w="3175">
              <a:solidFill>
                <a:srgbClr val="000000"/>
              </a:solidFill>
              <a:round/>
              <a:headEnd type="oval" w="med" len="med"/>
              <a:tailEnd type="triangle" w="med" len="med"/>
            </a:ln>
          </p:spPr>
          <p:txBody>
            <a:bodyPr vert="horz" wrap="square" lIns="91440" tIns="45720" rIns="91440" bIns="45720" numCol="1" anchor="t" anchorCtr="0" compatLnSpc="1">
              <a:prstTxWarp prst="textNoShape">
                <a:avLst/>
              </a:prstTxWarp>
            </a:bodyPr>
            <a:lstStyle/>
            <a:p>
              <a:endParaRPr lang="de-DE"/>
            </a:p>
          </p:txBody>
        </p:sp>
        <p:sp>
          <p:nvSpPr>
            <p:cNvPr id="153616" name="Line 16"/>
            <p:cNvSpPr>
              <a:spLocks noChangeShapeType="1"/>
            </p:cNvSpPr>
            <p:nvPr/>
          </p:nvSpPr>
          <p:spPr bwMode="auto">
            <a:xfrm rot="5400000">
              <a:off x="12566" y="10366"/>
              <a:ext cx="0" cy="2736"/>
            </a:xfrm>
            <a:prstGeom prst="line">
              <a:avLst/>
            </a:prstGeom>
            <a:noFill/>
            <a:ln w="95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615" name="Line 15"/>
            <p:cNvSpPr>
              <a:spLocks noChangeShapeType="1"/>
            </p:cNvSpPr>
            <p:nvPr/>
          </p:nvSpPr>
          <p:spPr bwMode="auto">
            <a:xfrm rot="10800000">
              <a:off x="11501" y="11428"/>
              <a:ext cx="4" cy="2660"/>
            </a:xfrm>
            <a:prstGeom prst="line">
              <a:avLst/>
            </a:prstGeom>
            <a:noFill/>
            <a:ln w="9525"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614" name="Text Box 14"/>
            <p:cNvSpPr txBox="1">
              <a:spLocks noChangeArrowheads="1"/>
            </p:cNvSpPr>
            <p:nvPr/>
          </p:nvSpPr>
          <p:spPr bwMode="auto">
            <a:xfrm>
              <a:off x="7322" y="13025"/>
              <a:ext cx="4079" cy="1140"/>
            </a:xfrm>
            <a:prstGeom prst="rect">
              <a:avLst/>
            </a:prstGeom>
            <a:solidFill>
              <a:srgbClr val="FFFFFF"/>
            </a:solidFill>
            <a:ln w="9525">
              <a:noFill/>
              <a:miter lim="800000"/>
              <a:headEnd/>
              <a:tailEnd/>
            </a:ln>
          </p:spPr>
          <p:txBody>
            <a:bodyPr vert="horz" wrap="square" lIns="48463" tIns="24232" rIns="48463" bIns="2423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Radius 3 </a:t>
              </a:r>
              <a:endParaRPr kumimoji="0" lang="de-DE"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700" b="0" i="1" u="none" strike="noStrike" cap="none" normalizeH="0" baseline="0" smtClean="0">
                  <a:ln>
                    <a:noFill/>
                  </a:ln>
                  <a:solidFill>
                    <a:srgbClr val="00B050"/>
                  </a:solidFill>
                  <a:effectLst/>
                  <a:latin typeface="Arial" pitchFamily="34" charset="0"/>
                  <a:ea typeface="Times New Roman" pitchFamily="18" charset="0"/>
                  <a:cs typeface="Arial" pitchFamily="34" charset="0"/>
                </a:rPr>
                <a:t>Schritte</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53613" name="Line 13"/>
            <p:cNvSpPr>
              <a:spLocks noChangeShapeType="1"/>
            </p:cNvSpPr>
            <p:nvPr/>
          </p:nvSpPr>
          <p:spPr bwMode="auto">
            <a:xfrm>
              <a:off x="10514" y="10745"/>
              <a:ext cx="2660" cy="2660"/>
            </a:xfrm>
            <a:prstGeom prst="line">
              <a:avLst/>
            </a:prstGeom>
            <a:noFill/>
            <a:ln w="31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de-DE"/>
            </a:p>
          </p:txBody>
        </p:sp>
        <p:sp>
          <p:nvSpPr>
            <p:cNvPr id="153612" name="Line 12"/>
            <p:cNvSpPr>
              <a:spLocks noChangeShapeType="1"/>
            </p:cNvSpPr>
            <p:nvPr/>
          </p:nvSpPr>
          <p:spPr bwMode="auto">
            <a:xfrm flipV="1">
              <a:off x="10361" y="12188"/>
              <a:ext cx="2053" cy="1066"/>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611" name="Text Box 11"/>
            <p:cNvSpPr txBox="1">
              <a:spLocks noChangeArrowheads="1"/>
            </p:cNvSpPr>
            <p:nvPr/>
          </p:nvSpPr>
          <p:spPr bwMode="auto">
            <a:xfrm>
              <a:off x="8388" y="8998"/>
              <a:ext cx="3950" cy="530"/>
            </a:xfrm>
            <a:prstGeom prst="rect">
              <a:avLst/>
            </a:prstGeom>
            <a:solidFill>
              <a:srgbClr val="FFFFFF"/>
            </a:solidFill>
            <a:ln w="9525">
              <a:noFill/>
              <a:miter lim="800000"/>
              <a:headEnd/>
              <a:tailEnd/>
            </a:ln>
          </p:spPr>
          <p:txBody>
            <a:bodyPr vert="horz" wrap="square" lIns="48463" tIns="24232" rIns="48463" bIns="2423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700" b="0" i="1" u="none" strike="noStrike" cap="none" normalizeH="0" baseline="0" smtClean="0">
                  <a:ln>
                    <a:noFill/>
                  </a:ln>
                  <a:solidFill>
                    <a:srgbClr val="008000"/>
                  </a:solidFill>
                  <a:effectLst/>
                  <a:latin typeface="Arial" pitchFamily="34" charset="0"/>
                  <a:ea typeface="Times New Roman" pitchFamily="18" charset="0"/>
                  <a:cs typeface="Arial" pitchFamily="34" charset="0"/>
                </a:rPr>
                <a:t>Helfer-Standort 5</a:t>
              </a:r>
              <a:r>
                <a:rPr kumimoji="0" lang="de-DE" sz="700" b="0" i="1" u="none" strike="noStrike" cap="none" normalizeH="0" baseline="0" smtClean="0">
                  <a:ln>
                    <a:noFill/>
                  </a:ln>
                  <a:solidFill>
                    <a:srgbClr val="000000"/>
                  </a:solidFill>
                  <a:effectLst/>
                  <a:latin typeface="Arial" pitchFamily="34" charset="0"/>
                  <a:ea typeface="Times New Roman" pitchFamily="18" charset="0"/>
                  <a:cs typeface="Arial" pitchFamily="34" charset="0"/>
                </a:rPr>
                <a:t> Schritte</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153610" name="Oval 10"/>
            <p:cNvSpPr>
              <a:spLocks noChangeArrowheads="1"/>
            </p:cNvSpPr>
            <p:nvPr/>
          </p:nvSpPr>
          <p:spPr bwMode="auto">
            <a:xfrm>
              <a:off x="10134" y="10365"/>
              <a:ext cx="457" cy="456"/>
            </a:xfrm>
            <a:prstGeom prst="ellipse">
              <a:avLst/>
            </a:prstGeom>
            <a:solidFill>
              <a:srgbClr val="FF9900"/>
            </a:solidFill>
            <a:ln w="28575">
              <a:solidFill>
                <a:srgbClr val="FF66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609" name="Line 9"/>
            <p:cNvSpPr>
              <a:spLocks noChangeShapeType="1"/>
            </p:cNvSpPr>
            <p:nvPr/>
          </p:nvSpPr>
          <p:spPr bwMode="auto">
            <a:xfrm>
              <a:off x="10361" y="9605"/>
              <a:ext cx="4" cy="683"/>
            </a:xfrm>
            <a:prstGeom prst="line">
              <a:avLst/>
            </a:prstGeom>
            <a:noFill/>
            <a:ln w="317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53608" name="WordArt 8"/>
            <p:cNvSpPr>
              <a:spLocks noChangeArrowheads="1" noChangeShapeType="1" noTextEdit="1"/>
            </p:cNvSpPr>
            <p:nvPr/>
          </p:nvSpPr>
          <p:spPr bwMode="auto">
            <a:xfrm rot="-2831463">
              <a:off x="11767" y="12887"/>
              <a:ext cx="3172" cy="1168"/>
            </a:xfrm>
            <a:prstGeom prst="rect">
              <a:avLst/>
            </a:prstGeom>
          </p:spPr>
          <p:txBody>
            <a:bodyPr wrap="none" fromWordArt="1">
              <a:prstTxWarp prst="textCanDown">
                <a:avLst>
                  <a:gd name="adj" fmla="val 33333"/>
                </a:avLst>
              </a:prstTxWarp>
            </a:bodyPr>
            <a:lstStyle/>
            <a:p>
              <a:pPr algn="ctr" rtl="0"/>
              <a:r>
                <a:rPr lang="de-DE" sz="800" kern="10" spc="0" smtClean="0">
                  <a:ln w="9525">
                    <a:solidFill>
                      <a:srgbClr val="000000"/>
                    </a:solidFill>
                    <a:round/>
                    <a:headEnd/>
                    <a:tailEnd/>
                  </a:ln>
                  <a:solidFill>
                    <a:srgbClr val="000000"/>
                  </a:solidFill>
                  <a:effectLst/>
                  <a:latin typeface="Times New Roman"/>
                  <a:cs typeface="Times New Roman"/>
                </a:rPr>
                <a:t>Ablegebereich</a:t>
              </a:r>
              <a:endParaRPr lang="de-DE" sz="800" kern="10" spc="0">
                <a:ln w="9525">
                  <a:solidFill>
                    <a:srgbClr val="000000"/>
                  </a:solidFill>
                  <a:round/>
                  <a:headEnd/>
                  <a:tailEnd/>
                </a:ln>
                <a:solidFill>
                  <a:srgbClr val="000000"/>
                </a:solidFill>
                <a:effectLst/>
                <a:latin typeface="Times New Roman"/>
                <a:cs typeface="Times New Roman"/>
              </a:endParaRPr>
            </a:p>
          </p:txBody>
        </p:sp>
        <p:sp>
          <p:nvSpPr>
            <p:cNvPr id="153607" name="Line 7"/>
            <p:cNvSpPr>
              <a:spLocks noChangeShapeType="1"/>
            </p:cNvSpPr>
            <p:nvPr/>
          </p:nvSpPr>
          <p:spPr bwMode="auto">
            <a:xfrm flipV="1">
              <a:off x="3281" y="10681"/>
              <a:ext cx="6720" cy="0"/>
            </a:xfrm>
            <a:prstGeom prst="line">
              <a:avLst/>
            </a:prstGeom>
            <a:noFill/>
            <a:ln w="28575">
              <a:solidFill>
                <a:srgbClr val="FF9900"/>
              </a:solidFill>
              <a:round/>
              <a:headEnd type="stealth" w="lg" len="lg"/>
              <a:tailEnd/>
            </a:ln>
          </p:spPr>
          <p:txBody>
            <a:bodyPr vert="horz" wrap="square" lIns="91440" tIns="45720" rIns="91440" bIns="45720" numCol="1" anchor="ctr" anchorCtr="0" compatLnSpc="1">
              <a:prstTxWarp prst="textNoShape">
                <a:avLst/>
              </a:prstTxWarp>
            </a:bodyPr>
            <a:lstStyle/>
            <a:p>
              <a:endParaRPr lang="de-DE"/>
            </a:p>
          </p:txBody>
        </p:sp>
        <p:sp>
          <p:nvSpPr>
            <p:cNvPr id="153606" name="Text Box 6"/>
            <p:cNvSpPr txBox="1">
              <a:spLocks noChangeArrowheads="1"/>
            </p:cNvSpPr>
            <p:nvPr/>
          </p:nvSpPr>
          <p:spPr bwMode="auto">
            <a:xfrm>
              <a:off x="2281" y="9481"/>
              <a:ext cx="6200" cy="960"/>
            </a:xfrm>
            <a:prstGeom prst="rect">
              <a:avLst/>
            </a:prstGeom>
            <a:noFill/>
            <a:ln w="9525">
              <a:noFill/>
              <a:miter lim="800000"/>
              <a:headEnd/>
              <a:tailEnd/>
            </a:ln>
          </p:spPr>
          <p:txBody>
            <a:bodyPr vert="horz" wrap="square" lIns="48802" tIns="24400" rIns="48802" bIns="2440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200" b="0" i="1" u="none" strike="noStrike" cap="none" normalizeH="0" baseline="0" smtClean="0">
                  <a:ln>
                    <a:noFill/>
                  </a:ln>
                  <a:solidFill>
                    <a:srgbClr val="008000"/>
                  </a:solidFill>
                  <a:effectLst/>
                  <a:latin typeface="Arial" pitchFamily="34" charset="0"/>
                  <a:ea typeface="Times New Roman" pitchFamily="18" charset="0"/>
                  <a:cs typeface="Arial" pitchFamily="34" charset="0"/>
                </a:rPr>
                <a:t>Fluchtrichtung</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53604" name="Rechthoek 4"/>
          <p:cNvSpPr>
            <a:spLocks noChangeAspect="1" noChangeArrowheads="1"/>
          </p:cNvSpPr>
          <p:nvPr/>
        </p:nvSpPr>
        <p:spPr bwMode="auto">
          <a:xfrm>
            <a:off x="1111250" y="457200"/>
            <a:ext cx="233045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3603" name="Rechthoek 5"/>
          <p:cNvSpPr>
            <a:spLocks noChangeAspect="1" noChangeArrowheads="1"/>
          </p:cNvSpPr>
          <p:nvPr/>
        </p:nvSpPr>
        <p:spPr bwMode="auto">
          <a:xfrm>
            <a:off x="1263650" y="457200"/>
            <a:ext cx="233045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3624" name="AutoShape 24"/>
          <p:cNvSpPr>
            <a:spLocks noChangeAspect="1" noChangeArrowheads="1"/>
          </p:cNvSpPr>
          <p:nvPr/>
        </p:nvSpPr>
        <p:spPr bwMode="auto">
          <a:xfrm>
            <a:off x="1263650" y="622300"/>
            <a:ext cx="2330450" cy="1905000"/>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53625"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53626" name="Rectangle 26"/>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53630" name="Rectangle 30"/>
          <p:cNvSpPr>
            <a:spLocks noChangeArrowheads="1"/>
          </p:cNvSpPr>
          <p:nvPr/>
        </p:nvSpPr>
        <p:spPr bwMode="auto">
          <a:xfrm>
            <a:off x="0" y="2362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de-DE" smtClean="0">
                <a:ea typeface="ＭＳ Ｐゴシック" pitchFamily="34" charset="-128"/>
              </a:rPr>
              <a:t>Helferverhalten auf Prüfungen</a:t>
            </a:r>
          </a:p>
        </p:txBody>
      </p:sp>
      <p:sp>
        <p:nvSpPr>
          <p:cNvPr id="260099" name="Rectangle 3"/>
          <p:cNvSpPr>
            <a:spLocks noGrp="1" noChangeArrowheads="1"/>
          </p:cNvSpPr>
          <p:nvPr>
            <p:ph type="body" idx="1"/>
          </p:nvPr>
        </p:nvSpPr>
        <p:spPr>
          <a:xfrm>
            <a:off x="457200" y="1484784"/>
            <a:ext cx="8229600" cy="5112866"/>
          </a:xfrm>
        </p:spPr>
        <p:txBody>
          <a:bodyPr/>
          <a:lstStyle/>
          <a:p>
            <a:r>
              <a:rPr lang="de-DE" dirty="0" smtClean="0">
                <a:ea typeface="ＭＳ Ｐゴシック" pitchFamily="34" charset="-128"/>
              </a:rPr>
              <a:t>Verhinderung eines Fluchtversuches</a:t>
            </a:r>
          </a:p>
          <a:p>
            <a:pPr>
              <a:buFontTx/>
              <a:buNone/>
            </a:pPr>
            <a:r>
              <a:rPr lang="de-DE" sz="2800" dirty="0" smtClean="0">
                <a:ea typeface="ＭＳ Ｐゴシック" pitchFamily="34" charset="-128"/>
              </a:rPr>
              <a:t>    Der HL unternimmt auf Anweisung des LR einen Fluchtversuch in gerader Richtung in schnellem, forschem Laufschritt, ohne dabei unkontrolliert zu sein. </a:t>
            </a:r>
            <a:r>
              <a:rPr lang="de-DE" sz="2800" u="sng" dirty="0" smtClean="0">
                <a:ea typeface="ＭＳ Ｐゴシック" pitchFamily="34" charset="-128"/>
              </a:rPr>
              <a:t>Gleichzeitiges einmaliges Einsatzhörzeichen vom HF</a:t>
            </a:r>
            <a:r>
              <a:rPr lang="de-DE" sz="2800" dirty="0" smtClean="0">
                <a:ea typeface="ＭＳ Ｐゴシック" pitchFamily="34" charset="-128"/>
              </a:rPr>
              <a:t>. Der Hd. soll eine </a:t>
            </a:r>
            <a:r>
              <a:rPr lang="de-DE" sz="2800" i="1" u="sng" dirty="0" smtClean="0">
                <a:ea typeface="ＭＳ Ｐゴシック" pitchFamily="34" charset="-128"/>
              </a:rPr>
              <a:t>optimale </a:t>
            </a:r>
            <a:r>
              <a:rPr lang="de-DE" sz="2800" i="1" u="sng" dirty="0" err="1" smtClean="0">
                <a:ea typeface="ＭＳ Ｐゴシック" pitchFamily="34" charset="-128"/>
              </a:rPr>
              <a:t>Anbissmöglichkeit</a:t>
            </a:r>
            <a:r>
              <a:rPr lang="de-DE" sz="2800" i="1" u="sng" dirty="0" smtClean="0">
                <a:ea typeface="ＭＳ Ｐゴシック" pitchFamily="34" charset="-128"/>
              </a:rPr>
              <a:t> </a:t>
            </a:r>
            <a:r>
              <a:rPr lang="de-DE" sz="2800" dirty="0" smtClean="0">
                <a:ea typeface="ＭＳ Ｐゴシック" pitchFamily="34" charset="-128"/>
              </a:rPr>
              <a:t>vorfinden, ohne dass er den Arm angeboten bekommt. Das Wegziehen des Schutzarmes ist nicht erlaubt. </a:t>
            </a:r>
          </a:p>
          <a:p>
            <a:pPr>
              <a:buFontTx/>
              <a:buNone/>
            </a:pPr>
            <a:r>
              <a:rPr lang="de-DE" sz="2800" dirty="0" smtClean="0">
                <a:ea typeface="ＭＳ Ｐゴシック" pitchFamily="34" charset="-128"/>
              </a:rPr>
              <a:t>    Die Länge der Fluchtdistanz wird vom LR festgelegt.</a:t>
            </a:r>
          </a:p>
        </p:txBody>
      </p:sp>
      <p:sp>
        <p:nvSpPr>
          <p:cNvPr id="4" name="Foliennummernplatzhalter 3"/>
          <p:cNvSpPr>
            <a:spLocks noGrp="1"/>
          </p:cNvSpPr>
          <p:nvPr>
            <p:ph type="sldNum" sz="quarter" idx="12"/>
          </p:nvPr>
        </p:nvSpPr>
        <p:spPr/>
        <p:txBody>
          <a:bodyPr/>
          <a:lstStyle/>
          <a:p>
            <a:fld id="{42060E1C-7F94-48ED-A1E2-7080F3AD8941}" type="slidenum">
              <a:rPr lang="de-DE" smtClean="0"/>
              <a:pPr/>
              <a:t>52</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80728"/>
          </a:xfrm>
        </p:spPr>
        <p:txBody>
          <a:bodyPr>
            <a:normAutofit/>
          </a:bodyPr>
          <a:lstStyle/>
          <a:p>
            <a:r>
              <a:rPr lang="de-DE" sz="3600" dirty="0" err="1" smtClean="0"/>
              <a:t>Helper</a:t>
            </a:r>
            <a:r>
              <a:rPr lang="de-DE" sz="3600" dirty="0" smtClean="0"/>
              <a:t> </a:t>
            </a:r>
            <a:r>
              <a:rPr lang="de-DE" sz="3600" dirty="0" err="1" smtClean="0"/>
              <a:t>behaviour</a:t>
            </a:r>
            <a:r>
              <a:rPr lang="de-DE" sz="3600" dirty="0" smtClean="0"/>
              <a:t> </a:t>
            </a:r>
            <a:r>
              <a:rPr lang="de-DE" sz="3600" dirty="0" err="1" smtClean="0"/>
              <a:t>Escape</a:t>
            </a:r>
            <a:endParaRPr lang="de-DE" sz="3600" dirty="0"/>
          </a:p>
        </p:txBody>
      </p:sp>
      <p:sp>
        <p:nvSpPr>
          <p:cNvPr id="3" name="Inhaltsplatzhalter 2"/>
          <p:cNvSpPr>
            <a:spLocks noGrp="1"/>
          </p:cNvSpPr>
          <p:nvPr>
            <p:ph idx="1"/>
          </p:nvPr>
        </p:nvSpPr>
        <p:spPr>
          <a:xfrm>
            <a:off x="457200" y="980728"/>
            <a:ext cx="8229600" cy="5328592"/>
          </a:xfrm>
        </p:spPr>
        <p:txBody>
          <a:bodyPr/>
          <a:lstStyle/>
          <a:p>
            <a:pPr>
              <a:buNone/>
            </a:pPr>
            <a:r>
              <a:rPr lang="en-GB" dirty="0" smtClean="0"/>
              <a:t>    </a:t>
            </a:r>
            <a:r>
              <a:rPr lang="en-GB" sz="2800" dirty="0" smtClean="0"/>
              <a:t>Under the direction of the judge, the helper escapes in a quick and assertive pace in a straight line, without running an uncontrolled or exaggerated manner. </a:t>
            </a:r>
            <a:r>
              <a:rPr lang="en-GB" sz="2800" i="1" u="sng" dirty="0" smtClean="0"/>
              <a:t>At the same time the handler gives a command for the dog to prevent the escape. </a:t>
            </a:r>
            <a:r>
              <a:rPr lang="en-GB" sz="2800" dirty="0" smtClean="0"/>
              <a:t>The sleeve must remain steady and the dog should be given </a:t>
            </a:r>
            <a:r>
              <a:rPr lang="en-GB" sz="2800" i="1" u="sng" dirty="0" smtClean="0"/>
              <a:t>an optimal grip possibility</a:t>
            </a:r>
            <a:r>
              <a:rPr lang="en-GB" sz="2800" dirty="0" smtClean="0"/>
              <a:t>. The helper must refrain from pulling the sleeve away.</a:t>
            </a:r>
          </a:p>
          <a:p>
            <a:pPr>
              <a:buNone/>
            </a:pPr>
            <a:r>
              <a:rPr lang="en-GB" sz="2800" dirty="0" smtClean="0"/>
              <a:t>    The judge determines how far the helper needs to escape.</a:t>
            </a:r>
            <a:endParaRPr lang="de-DE" sz="2800"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53</a:t>
            </a:fld>
            <a:endParaRPr lang="de-DE"/>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1"/>
          <p:cNvSpPr>
            <a:spLocks noGrp="1" noChangeArrowheads="1"/>
          </p:cNvSpPr>
          <p:nvPr>
            <p:ph type="title"/>
          </p:nvPr>
        </p:nvSpPr>
        <p:spPr>
          <a:xfrm>
            <a:off x="214313" y="142875"/>
            <a:ext cx="8643937" cy="500063"/>
          </a:xfrm>
        </p:spPr>
        <p:txBody>
          <a:bodyPr>
            <a:normAutofit fontScale="90000"/>
          </a:bodyPr>
          <a:lstStyle/>
          <a:p>
            <a:r>
              <a:rPr lang="en-US" b="1" u="sng" smtClean="0">
                <a:ea typeface="ＭＳ Ｐゴシック" pitchFamily="34" charset="-128"/>
                <a:cs typeface="Arial" pitchFamily="34" charset="0"/>
              </a:rPr>
              <a:t>Flucht</a:t>
            </a:r>
          </a:p>
        </p:txBody>
      </p:sp>
      <p:graphicFrame>
        <p:nvGraphicFramePr>
          <p:cNvPr id="81922" name="Group 2"/>
          <p:cNvGraphicFramePr>
            <a:graphicFrameLocks noGrp="1"/>
          </p:cNvGraphicFramePr>
          <p:nvPr/>
        </p:nvGraphicFramePr>
        <p:xfrm>
          <a:off x="357188" y="581745"/>
          <a:ext cx="8537575" cy="5943600"/>
        </p:xfrm>
        <a:graphic>
          <a:graphicData uri="http://schemas.openxmlformats.org/drawingml/2006/table">
            <a:tbl>
              <a:tblPr/>
              <a:tblGrid>
                <a:gridCol w="1785937"/>
                <a:gridCol w="2500313"/>
                <a:gridCol w="928687"/>
                <a:gridCol w="928688"/>
                <a:gridCol w="857250"/>
                <a:gridCol w="857250"/>
                <a:gridCol w="679450"/>
              </a:tblGrid>
              <a:tr h="90488">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1" i="0" u="none" strike="noStrike" cap="none" normalizeH="0" baseline="0" dirty="0" smtClean="0">
                          <a:ln>
                            <a:noFill/>
                          </a:ln>
                          <a:solidFill>
                            <a:srgbClr val="000000"/>
                          </a:solidFill>
                          <a:effectLst/>
                          <a:latin typeface="Gill Sans" pitchFamily="-84" charset="0"/>
                          <a:ea typeface="ＭＳ Ｐゴシック" pitchFamily="34" charset="-128"/>
                          <a:sym typeface="Gill Sans" pitchFamily="-84" charset="0"/>
                        </a:rPr>
                        <a:t>  10 </a:t>
                      </a:r>
                      <a:r>
                        <a:rPr kumimoji="0" lang="en-US" sz="1300" b="1" i="0" u="none" strike="noStrike" cap="none" normalizeH="0" baseline="0" dirty="0" err="1" smtClean="0">
                          <a:ln>
                            <a:noFill/>
                          </a:ln>
                          <a:solidFill>
                            <a:srgbClr val="000000"/>
                          </a:solidFill>
                          <a:effectLst/>
                          <a:latin typeface="Gill Sans" pitchFamily="-84" charset="0"/>
                          <a:ea typeface="ＭＳ Ｐゴシック" pitchFamily="34" charset="-128"/>
                          <a:sym typeface="Gill Sans" pitchFamily="-84" charset="0"/>
                        </a:rPr>
                        <a:t>Punkte</a:t>
                      </a:r>
                      <a:endParaRPr kumimoji="0" lang="en-US" sz="1300" b="1" i="0" u="none" strike="noStrike" cap="none" normalizeH="0" baseline="0" dirty="0" smtClean="0">
                        <a:ln>
                          <a:noFill/>
                        </a:ln>
                        <a:solidFill>
                          <a:srgbClr val="000000"/>
                        </a:solidFill>
                        <a:effectLst/>
                        <a:latin typeface="Gill Sans" pitchFamily="-8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1"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Flucht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1"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V</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1"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SG</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1"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G</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1"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B</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1"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M</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193675">
                <a:tc rowSpan="5">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   Freifolge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aufmerksam</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208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frei</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208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konzentriert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208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gerade</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3675">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rowSpan="4">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  Grundstellung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in Position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208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gerade</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208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ruhig</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3675">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aufmerksam</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rowSpan="4">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   Ablegen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direkt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208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schnell</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208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ruhig</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3675">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aufmerksam</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rowSpan="4">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   Eröffnung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Anbissgeschwindigkeit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208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Hohe Dominanz</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208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wirkungsvoll</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3675">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dirty="0" err="1" smtClean="0">
                          <a:ln>
                            <a:noFill/>
                          </a:ln>
                          <a:solidFill>
                            <a:srgbClr val="000000"/>
                          </a:solidFill>
                          <a:effectLst/>
                          <a:latin typeface="Gill Sans" pitchFamily="-84" charset="0"/>
                          <a:ea typeface="ＭＳ Ｐゴシック" pitchFamily="34" charset="-128"/>
                          <a:sym typeface="Gill Sans" pitchFamily="-84" charset="0"/>
                        </a:rPr>
                        <a:t>effectivally</a:t>
                      </a:r>
                      <a:endParaRPr kumimoji="0" lang="en-US" sz="1300" b="0" i="0" u="none" strike="noStrike" cap="none" normalizeH="0" baseline="0" dirty="0" smtClean="0">
                        <a:ln>
                          <a:noFill/>
                        </a:ln>
                        <a:solidFill>
                          <a:srgbClr val="000000"/>
                        </a:solidFill>
                        <a:effectLst/>
                        <a:latin typeface="Gill Sans" pitchFamily="-8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   Belastung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Griffverhalten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208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Stabilität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3675">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Aktivität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685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   Übergangsphase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dominant bei ruhigem Griff</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   Ablassphase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sofort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208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klar,</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3675">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sicher</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3675">
                <a:tc rowSpan="4">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   Bewachungsphase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markant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208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dominant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2088">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selbstbewusst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193675">
                <a:tc vMerge="1">
                  <a:txBody>
                    <a:bodyPr/>
                    <a:lstStyle/>
                    <a:p>
                      <a:endParaRPr lang="de-DE"/>
                    </a:p>
                  </a:txBody>
                  <a:tcPr/>
                </a:tc>
                <a:tc>
                  <a:txBody>
                    <a:bodyPr/>
                    <a:lstStyle/>
                    <a:p>
                      <a:pPr marL="457200" marR="0" lvl="1"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aufmerksam</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104">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1"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  Bewertung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300" b="0" i="0" u="none" strike="noStrike" cap="none" normalizeH="0" baseline="0" smtClean="0">
                        <a:ln>
                          <a:noFill/>
                        </a:ln>
                        <a:solidFill>
                          <a:srgbClr val="000000"/>
                        </a:solidFill>
                        <a:effectLst/>
                        <a:latin typeface="Gill Sans" pitchFamily="-84" charset="0"/>
                        <a:ea typeface="ヒラギノ角ゴ ProN W3" pitchFamily="-8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dirty="0" smtClean="0">
                          <a:ln>
                            <a:noFill/>
                          </a:ln>
                          <a:solidFill>
                            <a:srgbClr val="006411"/>
                          </a:solidFill>
                          <a:effectLst/>
                          <a:latin typeface="Gill Sans" pitchFamily="-84" charset="0"/>
                          <a:ea typeface="ＭＳ Ｐゴシック" pitchFamily="34" charset="-128"/>
                          <a:sym typeface="Gill Sans" pitchFamily="-84" charset="0"/>
                        </a:rPr>
                        <a:t>10</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dirty="0" smtClean="0">
                          <a:ln>
                            <a:noFill/>
                          </a:ln>
                          <a:solidFill>
                            <a:srgbClr val="0000D4"/>
                          </a:solidFill>
                          <a:effectLst/>
                          <a:latin typeface="Gill Sans" pitchFamily="-84" charset="0"/>
                          <a:ea typeface="ＭＳ Ｐゴシック" pitchFamily="34" charset="-128"/>
                          <a:sym typeface="Gill Sans" pitchFamily="-84" charset="0"/>
                        </a:rPr>
                        <a:t>9,5-9</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dirty="0" smtClean="0">
                          <a:ln>
                            <a:noFill/>
                          </a:ln>
                          <a:solidFill>
                            <a:srgbClr val="339966"/>
                          </a:solidFill>
                          <a:effectLst/>
                          <a:latin typeface="Gill Sans" pitchFamily="-84" charset="0"/>
                          <a:ea typeface="ＭＳ Ｐゴシック" pitchFamily="34" charset="-128"/>
                          <a:sym typeface="Gill Sans" pitchFamily="-84" charset="0"/>
                        </a:rPr>
                        <a:t>8,5-8</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dirty="0" smtClean="0">
                          <a:ln>
                            <a:noFill/>
                          </a:ln>
                          <a:solidFill>
                            <a:srgbClr val="FF9900"/>
                          </a:solidFill>
                          <a:effectLst/>
                          <a:latin typeface="Gill Sans" pitchFamily="-84" charset="0"/>
                          <a:ea typeface="ＭＳ Ｐゴシック" pitchFamily="34" charset="-128"/>
                          <a:sym typeface="Gill Sans" pitchFamily="-84" charset="0"/>
                        </a:rPr>
                        <a:t>7,5-7</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300" b="0" i="0" u="none" strike="noStrike" cap="none" normalizeH="0" baseline="0" dirty="0" smtClean="0">
                          <a:ln>
                            <a:noFill/>
                          </a:ln>
                          <a:solidFill>
                            <a:srgbClr val="DD2D32"/>
                          </a:solidFill>
                          <a:effectLst/>
                          <a:latin typeface="Gill Sans" pitchFamily="-84" charset="0"/>
                          <a:ea typeface="ＭＳ Ｐゴシック" pitchFamily="34" charset="-128"/>
                          <a:sym typeface="Gill Sans" pitchFamily="-84" charset="0"/>
                        </a:rPr>
                        <a:t>6,5-0</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4" name="Foliennummernplatzhalter 3"/>
          <p:cNvSpPr>
            <a:spLocks noGrp="1"/>
          </p:cNvSpPr>
          <p:nvPr>
            <p:ph type="sldNum" sz="quarter" idx="12"/>
          </p:nvPr>
        </p:nvSpPr>
        <p:spPr/>
        <p:txBody>
          <a:bodyPr/>
          <a:lstStyle/>
          <a:p>
            <a:fld id="{42060E1C-7F94-48ED-A1E2-7080F3AD8941}" type="slidenum">
              <a:rPr lang="de-DE" smtClean="0"/>
              <a:pPr/>
              <a:t>54</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11237"/>
          </a:xfrm>
        </p:spPr>
        <p:txBody>
          <a:bodyPr>
            <a:normAutofit/>
          </a:bodyPr>
          <a:lstStyle/>
          <a:p>
            <a:pPr marL="342900" indent="-342900">
              <a:lnSpc>
                <a:spcPct val="110000"/>
              </a:lnSpc>
              <a:tabLst>
                <a:tab pos="0" algn="l"/>
                <a:tab pos="1600200" algn="l"/>
                <a:tab pos="3200400" algn="l"/>
                <a:tab pos="4800600" algn="l"/>
                <a:tab pos="5797550" algn="l"/>
              </a:tabLst>
              <a:defRPr/>
            </a:pPr>
            <a:r>
              <a:rPr lang="en-US" sz="3200" dirty="0" err="1" smtClean="0">
                <a:solidFill>
                  <a:srgbClr val="FF0000"/>
                </a:solidFill>
                <a:ea typeface="+mj-ea"/>
              </a:rPr>
              <a:t>Pflichtentwertung</a:t>
            </a:r>
            <a:r>
              <a:rPr lang="en-US" sz="3200" b="1" u="sng" dirty="0" smtClean="0">
                <a:solidFill>
                  <a:srgbClr val="FF0000"/>
                </a:solidFill>
                <a:ea typeface="+mj-ea"/>
              </a:rPr>
              <a:t>/</a:t>
            </a:r>
            <a:r>
              <a:rPr lang="de-DE" sz="3200" dirty="0" err="1" smtClean="0">
                <a:solidFill>
                  <a:srgbClr val="FF0000"/>
                </a:solidFill>
              </a:rPr>
              <a:t>Mandatory</a:t>
            </a:r>
            <a:r>
              <a:rPr lang="de-DE" sz="3200" dirty="0" smtClean="0">
                <a:solidFill>
                  <a:srgbClr val="FF0000"/>
                </a:solidFill>
              </a:rPr>
              <a:t> </a:t>
            </a:r>
            <a:r>
              <a:rPr lang="de-DE" sz="3200" dirty="0" err="1" smtClean="0">
                <a:solidFill>
                  <a:srgbClr val="FF0000"/>
                </a:solidFill>
              </a:rPr>
              <a:t>Deduction</a:t>
            </a:r>
            <a:endParaRPr lang="en-US" sz="3200" b="1" u="sng" dirty="0" smtClean="0">
              <a:solidFill>
                <a:srgbClr val="FF0000"/>
              </a:solidFill>
              <a:effectLst>
                <a:outerShdw blurRad="38100" dist="38100" dir="2700000" algn="tl">
                  <a:srgbClr val="000000"/>
                </a:outerShdw>
              </a:effectLst>
              <a:ea typeface="+mj-ea"/>
              <a:cs typeface="Arial" pitchFamily="34" charset="0"/>
            </a:endParaRPr>
          </a:p>
        </p:txBody>
      </p:sp>
      <p:sp>
        <p:nvSpPr>
          <p:cNvPr id="263171" name="Rechteck 4"/>
          <p:cNvSpPr>
            <a:spLocks noChangeArrowheads="1"/>
          </p:cNvSpPr>
          <p:nvPr/>
        </p:nvSpPr>
        <p:spPr bwMode="auto">
          <a:xfrm>
            <a:off x="1143000" y="1250950"/>
            <a:ext cx="7500938" cy="690563"/>
          </a:xfrm>
          <a:prstGeom prst="rect">
            <a:avLst/>
          </a:prstGeom>
          <a:noFill/>
          <a:ln w="9525">
            <a:noFill/>
            <a:miter lim="800000"/>
            <a:headEnd/>
            <a:tailEnd/>
          </a:ln>
        </p:spPr>
        <p:txBody>
          <a:bodyPr>
            <a:spAutoFit/>
          </a:bodyPr>
          <a:lstStyle/>
          <a:p>
            <a:pPr marL="355600">
              <a:lnSpc>
                <a:spcPct val="160000"/>
              </a:lnSpc>
              <a:spcBef>
                <a:spcPts val="4900"/>
              </a:spcBef>
            </a:pPr>
            <a:endParaRPr lang="en-US" sz="2800">
              <a:solidFill>
                <a:srgbClr val="000000"/>
              </a:solidFill>
            </a:endParaRPr>
          </a:p>
        </p:txBody>
      </p:sp>
      <p:sp>
        <p:nvSpPr>
          <p:cNvPr id="263172" name="Rechteck 3"/>
          <p:cNvSpPr>
            <a:spLocks noChangeArrowheads="1"/>
          </p:cNvSpPr>
          <p:nvPr/>
        </p:nvSpPr>
        <p:spPr bwMode="auto">
          <a:xfrm>
            <a:off x="1071563" y="1857375"/>
            <a:ext cx="6858000" cy="690563"/>
          </a:xfrm>
          <a:prstGeom prst="rect">
            <a:avLst/>
          </a:prstGeom>
          <a:noFill/>
          <a:ln w="9525">
            <a:noFill/>
            <a:miter lim="800000"/>
            <a:headEnd/>
            <a:tailEnd/>
          </a:ln>
        </p:spPr>
        <p:txBody>
          <a:bodyPr>
            <a:spAutoFit/>
          </a:bodyPr>
          <a:lstStyle/>
          <a:p>
            <a:pPr marL="355600" algn="ctr">
              <a:lnSpc>
                <a:spcPct val="160000"/>
              </a:lnSpc>
              <a:spcBef>
                <a:spcPts val="4900"/>
              </a:spcBef>
            </a:pPr>
            <a:endParaRPr lang="en-US" sz="2800">
              <a:solidFill>
                <a:srgbClr val="000000"/>
              </a:solidFill>
            </a:endParaRPr>
          </a:p>
        </p:txBody>
      </p:sp>
      <p:sp>
        <p:nvSpPr>
          <p:cNvPr id="263173" name="Rechteck 5"/>
          <p:cNvSpPr>
            <a:spLocks noChangeArrowheads="1"/>
          </p:cNvSpPr>
          <p:nvPr/>
        </p:nvSpPr>
        <p:spPr bwMode="auto">
          <a:xfrm>
            <a:off x="323528" y="1124744"/>
            <a:ext cx="8464425" cy="5616922"/>
          </a:xfrm>
          <a:prstGeom prst="rect">
            <a:avLst/>
          </a:prstGeom>
          <a:noFill/>
          <a:ln w="9525">
            <a:noFill/>
            <a:miter lim="800000"/>
            <a:headEnd/>
            <a:tailEnd/>
          </a:ln>
        </p:spPr>
        <p:txBody>
          <a:bodyPr wrap="square">
            <a:spAutoFit/>
          </a:bodyPr>
          <a:lstStyle/>
          <a:p>
            <a:pPr algn="ctr">
              <a:lnSpc>
                <a:spcPct val="200000"/>
              </a:lnSpc>
              <a:spcBef>
                <a:spcPts val="2200"/>
              </a:spcBef>
            </a:pPr>
            <a:r>
              <a:rPr lang="en-US" sz="2400" b="1" dirty="0" smtClean="0">
                <a:solidFill>
                  <a:srgbClr val="FF0000"/>
                </a:solidFill>
              </a:rPr>
              <a:t>   </a:t>
            </a:r>
            <a:r>
              <a:rPr lang="en-US" sz="2000" b="1" dirty="0" err="1" smtClean="0">
                <a:solidFill>
                  <a:srgbClr val="FF0000"/>
                </a:solidFill>
              </a:rPr>
              <a:t>Bleibt</a:t>
            </a:r>
            <a:r>
              <a:rPr lang="en-US" sz="2000" b="1" dirty="0" smtClean="0">
                <a:solidFill>
                  <a:srgbClr val="FF0000"/>
                </a:solidFill>
              </a:rPr>
              <a:t> </a:t>
            </a:r>
            <a:r>
              <a:rPr lang="en-US" sz="2000" b="1" dirty="0" err="1">
                <a:solidFill>
                  <a:srgbClr val="FF0000"/>
                </a:solidFill>
              </a:rPr>
              <a:t>der</a:t>
            </a:r>
            <a:r>
              <a:rPr lang="en-US" sz="2000" b="1" dirty="0">
                <a:solidFill>
                  <a:srgbClr val="FF0000"/>
                </a:solidFill>
              </a:rPr>
              <a:t> </a:t>
            </a:r>
            <a:r>
              <a:rPr lang="en-US" sz="2000" b="1" dirty="0" err="1">
                <a:solidFill>
                  <a:srgbClr val="FF0000"/>
                </a:solidFill>
              </a:rPr>
              <a:t>Hund</a:t>
            </a:r>
            <a:r>
              <a:rPr lang="en-US" sz="2000" b="1" dirty="0">
                <a:solidFill>
                  <a:srgbClr val="FF0000"/>
                </a:solidFill>
              </a:rPr>
              <a:t> </a:t>
            </a:r>
            <a:r>
              <a:rPr lang="en-US" sz="2000" b="1" dirty="0" err="1" smtClean="0">
                <a:solidFill>
                  <a:srgbClr val="FF0000"/>
                </a:solidFill>
              </a:rPr>
              <a:t>liegen</a:t>
            </a:r>
            <a:r>
              <a:rPr lang="en-US" sz="2000" b="1" dirty="0" smtClean="0">
                <a:solidFill>
                  <a:srgbClr val="FF0000"/>
                </a:solidFill>
              </a:rPr>
              <a:t> </a:t>
            </a:r>
            <a:r>
              <a:rPr lang="en-US" sz="2000" b="1" dirty="0" err="1" smtClean="0">
                <a:solidFill>
                  <a:srgbClr val="FF0000"/>
                </a:solidFill>
              </a:rPr>
              <a:t>oder</a:t>
            </a:r>
            <a:r>
              <a:rPr lang="en-US" sz="2000" b="1" dirty="0" smtClean="0">
                <a:solidFill>
                  <a:srgbClr val="FF0000"/>
                </a:solidFill>
              </a:rPr>
              <a:t> </a:t>
            </a:r>
            <a:r>
              <a:rPr lang="en-US" sz="2000" b="1" dirty="0">
                <a:solidFill>
                  <a:srgbClr val="FF0000"/>
                </a:solidFill>
              </a:rPr>
              <a:t>hat </a:t>
            </a:r>
            <a:r>
              <a:rPr lang="en-US" sz="2000" b="1" dirty="0" err="1">
                <a:solidFill>
                  <a:srgbClr val="FF0000"/>
                </a:solidFill>
              </a:rPr>
              <a:t>der</a:t>
            </a:r>
            <a:r>
              <a:rPr lang="en-US" sz="2000" b="1" dirty="0">
                <a:solidFill>
                  <a:srgbClr val="FF0000"/>
                </a:solidFill>
              </a:rPr>
              <a:t> </a:t>
            </a:r>
            <a:r>
              <a:rPr lang="en-US" sz="2000" b="1" dirty="0" err="1">
                <a:solidFill>
                  <a:srgbClr val="FF0000"/>
                </a:solidFill>
              </a:rPr>
              <a:t>Hund</a:t>
            </a:r>
            <a:r>
              <a:rPr lang="en-US" sz="2000" b="1" dirty="0">
                <a:solidFill>
                  <a:srgbClr val="FF0000"/>
                </a:solidFill>
              </a:rPr>
              <a:t> </a:t>
            </a:r>
            <a:r>
              <a:rPr lang="en-US" sz="2000" b="1" dirty="0" err="1">
                <a:solidFill>
                  <a:srgbClr val="FF0000"/>
                </a:solidFill>
              </a:rPr>
              <a:t>nicht</a:t>
            </a:r>
            <a:r>
              <a:rPr lang="en-US" sz="2000" b="1" dirty="0">
                <a:solidFill>
                  <a:srgbClr val="FF0000"/>
                </a:solidFill>
              </a:rPr>
              <a:t> </a:t>
            </a:r>
            <a:r>
              <a:rPr lang="en-US" sz="2000" b="1" dirty="0" err="1">
                <a:solidFill>
                  <a:srgbClr val="FF0000"/>
                </a:solidFill>
              </a:rPr>
              <a:t>innerhalb</a:t>
            </a:r>
            <a:r>
              <a:rPr lang="en-US" sz="2000" b="1" dirty="0">
                <a:solidFill>
                  <a:srgbClr val="FF0000"/>
                </a:solidFill>
              </a:rPr>
              <a:t> </a:t>
            </a:r>
            <a:r>
              <a:rPr lang="en-US" sz="2000" b="1" u="sng" dirty="0">
                <a:solidFill>
                  <a:srgbClr val="FF0000"/>
                </a:solidFill>
              </a:rPr>
              <a:t>von </a:t>
            </a:r>
            <a:r>
              <a:rPr lang="en-US" sz="2000" b="1" u="sng" dirty="0" smtClean="0">
                <a:solidFill>
                  <a:srgbClr val="FF0000"/>
                </a:solidFill>
              </a:rPr>
              <a:t>  20 </a:t>
            </a:r>
            <a:r>
              <a:rPr lang="en-US" sz="2000" b="1" u="sng" dirty="0" err="1">
                <a:solidFill>
                  <a:srgbClr val="FF0000"/>
                </a:solidFill>
              </a:rPr>
              <a:t>Schritten</a:t>
            </a:r>
            <a:r>
              <a:rPr lang="en-US" sz="2000" b="1" u="sng" dirty="0">
                <a:solidFill>
                  <a:srgbClr val="FF0000"/>
                </a:solidFill>
              </a:rPr>
              <a:t> </a:t>
            </a:r>
            <a:r>
              <a:rPr lang="en-US" sz="2000" b="1" dirty="0">
                <a:solidFill>
                  <a:srgbClr val="FF0000"/>
                </a:solidFill>
              </a:rPr>
              <a:t>die </a:t>
            </a:r>
            <a:r>
              <a:rPr lang="en-US" sz="2000" b="1" dirty="0" err="1">
                <a:solidFill>
                  <a:srgbClr val="FF0000"/>
                </a:solidFill>
              </a:rPr>
              <a:t>Flucht</a:t>
            </a:r>
            <a:r>
              <a:rPr lang="en-US" sz="2000" b="1" dirty="0">
                <a:solidFill>
                  <a:srgbClr val="FF0000"/>
                </a:solidFill>
              </a:rPr>
              <a:t> </a:t>
            </a:r>
            <a:r>
              <a:rPr lang="en-US" sz="2000" b="1" dirty="0" err="1">
                <a:solidFill>
                  <a:srgbClr val="FF0000"/>
                </a:solidFill>
              </a:rPr>
              <a:t>durch</a:t>
            </a:r>
            <a:r>
              <a:rPr lang="en-US" sz="2000" b="1" dirty="0">
                <a:solidFill>
                  <a:srgbClr val="FF0000"/>
                </a:solidFill>
              </a:rPr>
              <a:t> </a:t>
            </a:r>
            <a:r>
              <a:rPr lang="en-US" sz="2000" b="1" dirty="0" err="1">
                <a:solidFill>
                  <a:srgbClr val="FF0000"/>
                </a:solidFill>
              </a:rPr>
              <a:t>Zufassen</a:t>
            </a:r>
            <a:r>
              <a:rPr lang="en-US" sz="2000" b="1" dirty="0">
                <a:solidFill>
                  <a:srgbClr val="FF0000"/>
                </a:solidFill>
              </a:rPr>
              <a:t> und </a:t>
            </a:r>
            <a:r>
              <a:rPr lang="en-US" sz="2000" b="1" dirty="0" err="1">
                <a:solidFill>
                  <a:srgbClr val="FF0000"/>
                </a:solidFill>
              </a:rPr>
              <a:t>Bannen</a:t>
            </a:r>
            <a:r>
              <a:rPr lang="en-US" sz="2000" b="1" dirty="0">
                <a:solidFill>
                  <a:srgbClr val="FF0000"/>
                </a:solidFill>
              </a:rPr>
              <a:t> </a:t>
            </a:r>
            <a:r>
              <a:rPr lang="en-US" sz="2000" b="1" dirty="0" err="1">
                <a:solidFill>
                  <a:srgbClr val="FF0000"/>
                </a:solidFill>
              </a:rPr>
              <a:t>vereitelt</a:t>
            </a:r>
            <a:r>
              <a:rPr lang="en-US" sz="2000" b="1" dirty="0">
                <a:solidFill>
                  <a:srgbClr val="FF0000"/>
                </a:solidFill>
              </a:rPr>
              <a:t>, </a:t>
            </a:r>
            <a:r>
              <a:rPr lang="en-US" sz="2000" b="1" dirty="0" err="1">
                <a:solidFill>
                  <a:srgbClr val="FF0000"/>
                </a:solidFill>
              </a:rPr>
              <a:t>wird</a:t>
            </a:r>
            <a:r>
              <a:rPr lang="en-US" sz="2000" b="1" dirty="0">
                <a:solidFill>
                  <a:srgbClr val="FF0000"/>
                </a:solidFill>
              </a:rPr>
              <a:t> die </a:t>
            </a:r>
            <a:r>
              <a:rPr lang="en-US" sz="2000" b="1" dirty="0" err="1">
                <a:solidFill>
                  <a:srgbClr val="FF0000"/>
                </a:solidFill>
              </a:rPr>
              <a:t>Abteilung</a:t>
            </a:r>
            <a:r>
              <a:rPr lang="en-US" sz="2000" b="1" dirty="0">
                <a:solidFill>
                  <a:srgbClr val="FF0000"/>
                </a:solidFill>
              </a:rPr>
              <a:t> „C</a:t>
            </a:r>
            <a:r>
              <a:rPr lang="en-US" altLang="de-DE" sz="2000" b="1" dirty="0">
                <a:solidFill>
                  <a:srgbClr val="FF0000"/>
                </a:solidFill>
              </a:rPr>
              <a:t>“</a:t>
            </a:r>
            <a:r>
              <a:rPr lang="en-US" sz="2000" b="1" dirty="0">
                <a:solidFill>
                  <a:srgbClr val="FF0000"/>
                </a:solidFill>
              </a:rPr>
              <a:t> </a:t>
            </a:r>
            <a:r>
              <a:rPr lang="en-US" sz="2000" b="1" dirty="0" err="1">
                <a:solidFill>
                  <a:srgbClr val="FF0000"/>
                </a:solidFill>
              </a:rPr>
              <a:t>abgebrochen</a:t>
            </a:r>
            <a:r>
              <a:rPr lang="en-US" sz="2000" b="1" dirty="0" smtClean="0">
                <a:solidFill>
                  <a:srgbClr val="FF0000"/>
                </a:solidFill>
              </a:rPr>
              <a:t>.</a:t>
            </a:r>
          </a:p>
          <a:p>
            <a:pPr algn="ctr">
              <a:lnSpc>
                <a:spcPct val="200000"/>
              </a:lnSpc>
              <a:spcBef>
                <a:spcPts val="2200"/>
              </a:spcBef>
            </a:pPr>
            <a:r>
              <a:rPr lang="en-GB" sz="2000" b="1" dirty="0" smtClean="0">
                <a:solidFill>
                  <a:srgbClr val="FF0000"/>
                </a:solidFill>
              </a:rPr>
              <a:t>If the dog remains in the escape setup position, or if the      helper is not caught (engaged) within 20 paces, protection is terminated.</a:t>
            </a:r>
            <a:endParaRPr lang="de-DE" sz="2000" b="1" dirty="0" smtClean="0">
              <a:solidFill>
                <a:srgbClr val="FF0000"/>
              </a:solidFill>
            </a:endParaRPr>
          </a:p>
          <a:p>
            <a:pPr algn="ctr">
              <a:lnSpc>
                <a:spcPct val="200000"/>
              </a:lnSpc>
              <a:spcBef>
                <a:spcPts val="2200"/>
              </a:spcBef>
            </a:pPr>
            <a:r>
              <a:rPr lang="en-US" sz="2400" b="1" dirty="0" smtClean="0">
                <a:solidFill>
                  <a:srgbClr val="FF0000"/>
                </a:solidFill>
              </a:rPr>
              <a:t>TSB: “</a:t>
            </a:r>
            <a:r>
              <a:rPr lang="en-US" sz="2400" b="1" dirty="0" err="1" smtClean="0">
                <a:solidFill>
                  <a:srgbClr val="FF0000"/>
                </a:solidFill>
              </a:rPr>
              <a:t>ng</a:t>
            </a:r>
            <a:r>
              <a:rPr lang="en-US" sz="2400" b="1" dirty="0" smtClean="0">
                <a:solidFill>
                  <a:srgbClr val="FF0000"/>
                </a:solidFill>
              </a:rPr>
              <a:t>”</a:t>
            </a:r>
          </a:p>
          <a:p>
            <a:pPr algn="ctr">
              <a:lnSpc>
                <a:spcPct val="200000"/>
              </a:lnSpc>
              <a:spcBef>
                <a:spcPts val="2200"/>
              </a:spcBef>
            </a:pPr>
            <a:endParaRPr lang="en-US" sz="2400" b="1" dirty="0">
              <a:solidFill>
                <a:srgbClr val="FF0000"/>
              </a:solidFill>
            </a:endParaRPr>
          </a:p>
        </p:txBody>
      </p:sp>
      <p:sp>
        <p:nvSpPr>
          <p:cNvPr id="6" name="Foliennummernplatzhalter 5"/>
          <p:cNvSpPr>
            <a:spLocks noGrp="1"/>
          </p:cNvSpPr>
          <p:nvPr>
            <p:ph type="sldNum" sz="quarter" idx="12"/>
          </p:nvPr>
        </p:nvSpPr>
        <p:spPr/>
        <p:txBody>
          <a:bodyPr/>
          <a:lstStyle/>
          <a:p>
            <a:fld id="{42060E1C-7F94-48ED-A1E2-7080F3AD8941}" type="slidenum">
              <a:rPr lang="de-DE" smtClean="0"/>
              <a:pPr/>
              <a:t>55</a:t>
            </a:fld>
            <a:endParaRPr lang="de-DE"/>
          </a:p>
        </p:txBody>
      </p:sp>
      <p:sp>
        <p:nvSpPr>
          <p:cNvPr id="7" name="Fußzeilenplatzhalter 6"/>
          <p:cNvSpPr>
            <a:spLocks noGrp="1"/>
          </p:cNvSpPr>
          <p:nvPr>
            <p:ph type="ftr" sz="quarter" idx="11"/>
          </p:nvPr>
        </p:nvSpPr>
        <p:spPr>
          <a:xfrm>
            <a:off x="6516216" y="6356350"/>
            <a:ext cx="1728192" cy="365125"/>
          </a:xfrm>
        </p:spPr>
        <p:txBody>
          <a:bodyPr/>
          <a:lstStyle/>
          <a:p>
            <a:r>
              <a:rPr lang="de-DE" dirty="0" smtClean="0"/>
              <a:t>Diegel</a:t>
            </a:r>
            <a:endParaRPr lang="de-D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el 1"/>
          <p:cNvSpPr>
            <a:spLocks noGrp="1"/>
          </p:cNvSpPr>
          <p:nvPr>
            <p:ph type="title"/>
          </p:nvPr>
        </p:nvSpPr>
        <p:spPr>
          <a:xfrm>
            <a:off x="457200" y="0"/>
            <a:ext cx="8229600" cy="980728"/>
          </a:xfrm>
        </p:spPr>
        <p:txBody>
          <a:bodyPr>
            <a:normAutofit/>
          </a:bodyPr>
          <a:lstStyle/>
          <a:p>
            <a:r>
              <a:rPr lang="de-DE" sz="2800" b="1" dirty="0" smtClean="0">
                <a:ea typeface="ＭＳ Ｐゴシック" pitchFamily="34" charset="-128"/>
              </a:rPr>
              <a:t>Abwehr eines Angriffes/</a:t>
            </a:r>
            <a:r>
              <a:rPr lang="en-GB" sz="2800" b="1" dirty="0" smtClean="0"/>
              <a:t> </a:t>
            </a:r>
            <a:r>
              <a:rPr lang="en-GB" sz="2800" b="1" dirty="0" err="1" smtClean="0"/>
              <a:t>Defense</a:t>
            </a:r>
            <a:r>
              <a:rPr lang="en-GB" sz="2800" b="1" dirty="0" smtClean="0"/>
              <a:t> of an attack </a:t>
            </a:r>
            <a:endParaRPr lang="de-DE" sz="2800" b="1" dirty="0" smtClean="0">
              <a:ea typeface="ＭＳ Ｐゴシック" pitchFamily="34" charset="-128"/>
            </a:endParaRPr>
          </a:p>
        </p:txBody>
      </p:sp>
      <p:sp>
        <p:nvSpPr>
          <p:cNvPr id="264195" name="Inhaltsplatzhalter 2"/>
          <p:cNvSpPr>
            <a:spLocks noGrp="1"/>
          </p:cNvSpPr>
          <p:nvPr>
            <p:ph idx="1"/>
          </p:nvPr>
        </p:nvSpPr>
        <p:spPr>
          <a:xfrm>
            <a:off x="179512" y="980728"/>
            <a:ext cx="8784976" cy="5400600"/>
          </a:xfrm>
        </p:spPr>
        <p:txBody>
          <a:bodyPr>
            <a:noAutofit/>
          </a:bodyPr>
          <a:lstStyle/>
          <a:p>
            <a:r>
              <a:rPr lang="de-DE" sz="2800" dirty="0" smtClean="0">
                <a:ea typeface="ＭＳ Ｐゴシック" pitchFamily="34" charset="-128"/>
              </a:rPr>
              <a:t>Nach einer Bewachungsphase von etwa </a:t>
            </a:r>
            <a:r>
              <a:rPr lang="de-DE" sz="2800" b="1" u="sng" dirty="0" smtClean="0">
                <a:ea typeface="ＭＳ Ｐゴシック" pitchFamily="34" charset="-128"/>
              </a:rPr>
              <a:t>5</a:t>
            </a:r>
            <a:r>
              <a:rPr lang="de-DE" sz="2800" dirty="0" smtClean="0">
                <a:ea typeface="ＭＳ Ｐゴシック" pitchFamily="34" charset="-128"/>
              </a:rPr>
              <a:t> </a:t>
            </a:r>
            <a:r>
              <a:rPr lang="de-DE" sz="2800" b="1" u="sng" dirty="0" smtClean="0">
                <a:ea typeface="ＭＳ Ｐゴシック" pitchFamily="34" charset="-128"/>
              </a:rPr>
              <a:t>Sekunden</a:t>
            </a:r>
            <a:r>
              <a:rPr lang="de-DE" sz="2800" dirty="0" smtClean="0">
                <a:ea typeface="ＭＳ Ｐゴシック" pitchFamily="34" charset="-128"/>
              </a:rPr>
              <a:t> erfolgt ein Angriff auf den Hund.</a:t>
            </a:r>
            <a:r>
              <a:rPr lang="en-GB" sz="2800" dirty="0" smtClean="0"/>
              <a:t> </a:t>
            </a:r>
          </a:p>
          <a:p>
            <a:pPr>
              <a:buNone/>
            </a:pPr>
            <a:r>
              <a:rPr lang="en-GB" sz="2800" dirty="0" smtClean="0"/>
              <a:t>     After a guarding phase of approx. </a:t>
            </a:r>
            <a:r>
              <a:rPr lang="en-GB" sz="2800" b="1" dirty="0" smtClean="0"/>
              <a:t>5 seconds</a:t>
            </a:r>
            <a:r>
              <a:rPr lang="en-GB" sz="2800" dirty="0" smtClean="0"/>
              <a:t>, the helper attacks the dog. </a:t>
            </a:r>
            <a:endParaRPr lang="de-DE" sz="2800" dirty="0" smtClean="0">
              <a:ea typeface="ＭＳ Ｐゴシック" pitchFamily="34" charset="-128"/>
            </a:endParaRPr>
          </a:p>
          <a:p>
            <a:r>
              <a:rPr lang="de-DE" sz="2800" dirty="0" smtClean="0">
                <a:ea typeface="ＭＳ Ｐゴシック" pitchFamily="34" charset="-128"/>
              </a:rPr>
              <a:t>Helferverhalten (frontal, vorwärts mit dem entsprechenden Widerstand, in gerader Richtung)</a:t>
            </a:r>
          </a:p>
          <a:p>
            <a:pPr>
              <a:buNone/>
            </a:pPr>
            <a:r>
              <a:rPr lang="de-DE" sz="2800" dirty="0" smtClean="0">
                <a:ea typeface="ＭＳ Ｐゴシック" pitchFamily="34" charset="-128"/>
              </a:rPr>
              <a:t>     </a:t>
            </a:r>
            <a:r>
              <a:rPr lang="de-DE" sz="2800" dirty="0" err="1" smtClean="0">
                <a:ea typeface="ＭＳ Ｐゴシック" pitchFamily="34" charset="-128"/>
              </a:rPr>
              <a:t>Helper</a:t>
            </a:r>
            <a:r>
              <a:rPr lang="de-DE" sz="2800" dirty="0" smtClean="0">
                <a:ea typeface="ＭＳ Ｐゴシック" pitchFamily="34" charset="-128"/>
              </a:rPr>
              <a:t> </a:t>
            </a:r>
            <a:r>
              <a:rPr lang="de-DE" sz="2800" dirty="0" err="1" smtClean="0">
                <a:ea typeface="ＭＳ Ｐゴシック" pitchFamily="34" charset="-128"/>
              </a:rPr>
              <a:t>behaviour</a:t>
            </a:r>
            <a:r>
              <a:rPr lang="de-DE" sz="2800" dirty="0" smtClean="0">
                <a:ea typeface="ＭＳ Ｐゴシック" pitchFamily="34" charset="-128"/>
              </a:rPr>
              <a:t> (</a:t>
            </a:r>
            <a:r>
              <a:rPr lang="en-GB" sz="2800" dirty="0" smtClean="0"/>
              <a:t>in a frontal and forward movement , pressure phase in straight direction)</a:t>
            </a:r>
            <a:endParaRPr lang="de-DE" sz="2800" dirty="0" smtClean="0">
              <a:ea typeface="ＭＳ Ｐゴシック" pitchFamily="34" charset="-128"/>
            </a:endParaRPr>
          </a:p>
          <a:p>
            <a:r>
              <a:rPr lang="de-DE" sz="2800" i="1" dirty="0" smtClean="0">
                <a:ea typeface="ＭＳ Ｐゴシック" pitchFamily="34" charset="-128"/>
              </a:rPr>
              <a:t>Anfang und Ende einer Verteidigungsübung bestimmt immer der Leistungsrichter. </a:t>
            </a:r>
          </a:p>
          <a:p>
            <a:pPr>
              <a:buNone/>
            </a:pPr>
            <a:r>
              <a:rPr lang="de-DE" sz="2800" i="1" dirty="0" smtClean="0">
                <a:ea typeface="ＭＳ Ｐゴシック" pitchFamily="34" charset="-128"/>
              </a:rPr>
              <a:t>    </a:t>
            </a:r>
            <a:r>
              <a:rPr lang="en-GB" sz="2800" i="1" dirty="0" smtClean="0"/>
              <a:t>The duration of the pressure phase is determined by the judge. </a:t>
            </a:r>
            <a:endParaRPr lang="de-DE" sz="2800" i="1" dirty="0" smtClean="0">
              <a:ea typeface="ＭＳ Ｐゴシック" pitchFamily="34" charset="-128"/>
            </a:endParaRPr>
          </a:p>
        </p:txBody>
      </p:sp>
      <p:sp>
        <p:nvSpPr>
          <p:cNvPr id="4" name="Foliennummernplatzhalter 3"/>
          <p:cNvSpPr>
            <a:spLocks noGrp="1"/>
          </p:cNvSpPr>
          <p:nvPr>
            <p:ph type="sldNum" sz="quarter" idx="12"/>
          </p:nvPr>
        </p:nvSpPr>
        <p:spPr/>
        <p:txBody>
          <a:bodyPr/>
          <a:lstStyle/>
          <a:p>
            <a:fld id="{42060E1C-7F94-48ED-A1E2-7080F3AD8941}" type="slidenum">
              <a:rPr lang="de-DE" smtClean="0"/>
              <a:pPr/>
              <a:t>56</a:t>
            </a:fld>
            <a:endParaRPr lang="de-DE" dirty="0"/>
          </a:p>
        </p:txBody>
      </p:sp>
      <p:sp>
        <p:nvSpPr>
          <p:cNvPr id="5" name="Fußzeilenplatzhalter 4"/>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1438"/>
            <a:ext cx="8229600" cy="796925"/>
          </a:xfrm>
        </p:spPr>
        <p:txBody>
          <a:bodyPr>
            <a:normAutofit/>
          </a:bodyPr>
          <a:lstStyle/>
          <a:p>
            <a:pPr marL="342900" indent="-342900">
              <a:lnSpc>
                <a:spcPct val="110000"/>
              </a:lnSpc>
              <a:tabLst>
                <a:tab pos="0" algn="l"/>
                <a:tab pos="1600200" algn="l"/>
                <a:tab pos="3200400" algn="l"/>
                <a:tab pos="4800600" algn="l"/>
                <a:tab pos="5797550" algn="l"/>
              </a:tabLst>
              <a:defRPr/>
            </a:pPr>
            <a:r>
              <a:rPr lang="en-US" sz="4000" b="1" u="sng" dirty="0" err="1" smtClean="0">
                <a:ea typeface="+mj-ea"/>
                <a:cs typeface="Arial" pitchFamily="34" charset="0"/>
              </a:rPr>
              <a:t>Abwehr</a:t>
            </a:r>
            <a:endParaRPr lang="en-US" sz="4000" b="1" u="sng" dirty="0" smtClean="0">
              <a:effectLst>
                <a:outerShdw blurRad="38100" dist="38100" dir="2700000" algn="tl">
                  <a:srgbClr val="000000"/>
                </a:outerShdw>
              </a:effectLst>
              <a:ea typeface="+mj-ea"/>
              <a:cs typeface="Arial" pitchFamily="34" charset="0"/>
            </a:endParaRPr>
          </a:p>
        </p:txBody>
      </p:sp>
      <p:sp>
        <p:nvSpPr>
          <p:cNvPr id="265219" name="Rechteck 4"/>
          <p:cNvSpPr>
            <a:spLocks noChangeArrowheads="1"/>
          </p:cNvSpPr>
          <p:nvPr/>
        </p:nvSpPr>
        <p:spPr bwMode="auto">
          <a:xfrm>
            <a:off x="1143000" y="1250950"/>
            <a:ext cx="7500938" cy="690563"/>
          </a:xfrm>
          <a:prstGeom prst="rect">
            <a:avLst/>
          </a:prstGeom>
          <a:noFill/>
          <a:ln w="9525">
            <a:noFill/>
            <a:miter lim="800000"/>
            <a:headEnd/>
            <a:tailEnd/>
          </a:ln>
        </p:spPr>
        <p:txBody>
          <a:bodyPr>
            <a:spAutoFit/>
          </a:bodyPr>
          <a:lstStyle/>
          <a:p>
            <a:pPr marL="355600">
              <a:lnSpc>
                <a:spcPct val="160000"/>
              </a:lnSpc>
              <a:spcBef>
                <a:spcPts val="4900"/>
              </a:spcBef>
            </a:pPr>
            <a:endParaRPr lang="en-US" sz="2800">
              <a:solidFill>
                <a:srgbClr val="000000"/>
              </a:solidFill>
            </a:endParaRPr>
          </a:p>
        </p:txBody>
      </p:sp>
      <p:sp>
        <p:nvSpPr>
          <p:cNvPr id="265220" name="Rechteck 3"/>
          <p:cNvSpPr>
            <a:spLocks noChangeArrowheads="1"/>
          </p:cNvSpPr>
          <p:nvPr/>
        </p:nvSpPr>
        <p:spPr bwMode="auto">
          <a:xfrm>
            <a:off x="1071563" y="1857375"/>
            <a:ext cx="6858000" cy="690563"/>
          </a:xfrm>
          <a:prstGeom prst="rect">
            <a:avLst/>
          </a:prstGeom>
          <a:noFill/>
          <a:ln w="9525">
            <a:noFill/>
            <a:miter lim="800000"/>
            <a:headEnd/>
            <a:tailEnd/>
          </a:ln>
        </p:spPr>
        <p:txBody>
          <a:bodyPr>
            <a:spAutoFit/>
          </a:bodyPr>
          <a:lstStyle/>
          <a:p>
            <a:pPr marL="355600" algn="ctr">
              <a:lnSpc>
                <a:spcPct val="160000"/>
              </a:lnSpc>
              <a:spcBef>
                <a:spcPts val="4900"/>
              </a:spcBef>
            </a:pPr>
            <a:endParaRPr lang="en-US" sz="2800">
              <a:solidFill>
                <a:srgbClr val="000000"/>
              </a:solidFill>
            </a:endParaRPr>
          </a:p>
        </p:txBody>
      </p:sp>
      <p:graphicFrame>
        <p:nvGraphicFramePr>
          <p:cNvPr id="6" name="Group 2"/>
          <p:cNvGraphicFramePr>
            <a:graphicFrameLocks noGrp="1"/>
          </p:cNvGraphicFramePr>
          <p:nvPr/>
        </p:nvGraphicFramePr>
        <p:xfrm>
          <a:off x="142875" y="1071563"/>
          <a:ext cx="8786813" cy="5689921"/>
        </p:xfrm>
        <a:graphic>
          <a:graphicData uri="http://schemas.openxmlformats.org/drawingml/2006/table">
            <a:tbl>
              <a:tblPr/>
              <a:tblGrid>
                <a:gridCol w="1860550"/>
                <a:gridCol w="2997200"/>
                <a:gridCol w="857250"/>
                <a:gridCol w="785813"/>
                <a:gridCol w="785812"/>
                <a:gridCol w="714375"/>
                <a:gridCol w="785813"/>
              </a:tblGrid>
              <a:tr h="357188">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15 </a:t>
                      </a:r>
                      <a:r>
                        <a:rPr kumimoji="0" lang="en-US" sz="1600" b="1"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Punkte</a:t>
                      </a:r>
                      <a:endParaRPr kumimoji="0" lang="en-US" sz="16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Abwehr</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V</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SG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B</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M</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44488">
                <a:tc rowSpan="4">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Eröffnung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Anbissgeschwindigkeit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5718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Hohe Dominanz</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8575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wirkungsvoll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8575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Ansatzgriff</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7188">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Belastung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Griffverhalten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8575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Stabilität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8575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Aktivität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Übergangsphase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dominant bei ruhigem Griff</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Ablassphase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sofort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8575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klar,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8575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sicher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7188">
                <a:tc rowSpan="4">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Bewachungsphase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markant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8575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dominant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5718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selbstbewusst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5718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aufmerksam</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Bewertung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600" b="0" i="0" u="none" strike="noStrike" cap="none" normalizeH="0" baseline="0" smtClean="0">
                        <a:ln>
                          <a:noFill/>
                        </a:ln>
                        <a:solidFill>
                          <a:srgbClr val="000000"/>
                        </a:solidFill>
                        <a:effectLst/>
                        <a:latin typeface="Arial" pitchFamily="34" charset="0"/>
                        <a:ea typeface="ヒラギノ角ゴ ProN W3" pitchFamily="-8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006411"/>
                          </a:solidFill>
                          <a:effectLst/>
                          <a:latin typeface="Arial" pitchFamily="34" charset="0"/>
                          <a:ea typeface="ＭＳ Ｐゴシック" pitchFamily="34" charset="-128"/>
                          <a:sym typeface="Gill Sans" pitchFamily="-84" charset="0"/>
                        </a:rPr>
                        <a:t>15-14,5</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0000D4"/>
                          </a:solidFill>
                          <a:effectLst/>
                          <a:latin typeface="Arial" pitchFamily="34" charset="0"/>
                          <a:ea typeface="ＭＳ Ｐゴシック" pitchFamily="34" charset="-128"/>
                          <a:sym typeface="Gill Sans" pitchFamily="-84" charset="0"/>
                        </a:rPr>
                        <a:t>14-13,5</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339966"/>
                          </a:solidFill>
                          <a:effectLst/>
                          <a:latin typeface="Arial" pitchFamily="34" charset="0"/>
                          <a:ea typeface="ＭＳ Ｐゴシック" pitchFamily="34" charset="-128"/>
                          <a:sym typeface="Gill Sans" pitchFamily="-84" charset="0"/>
                        </a:rPr>
                        <a:t>13-12</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FF9900"/>
                          </a:solidFill>
                          <a:effectLst/>
                          <a:latin typeface="Arial" pitchFamily="34" charset="0"/>
                          <a:ea typeface="ＭＳ Ｐゴシック" pitchFamily="34" charset="-128"/>
                          <a:sym typeface="Gill Sans" pitchFamily="-84" charset="0"/>
                        </a:rPr>
                        <a:t>11,5-10,5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DD2D32"/>
                          </a:solidFill>
                          <a:effectLst/>
                          <a:latin typeface="Arial" pitchFamily="34" charset="0"/>
                          <a:ea typeface="ＭＳ Ｐゴシック" pitchFamily="34" charset="-128"/>
                          <a:sym typeface="Gill Sans" pitchFamily="-84" charset="0"/>
                        </a:rPr>
                        <a:t>10,0-0</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7" name="Foliennummernplatzhalter 6"/>
          <p:cNvSpPr>
            <a:spLocks noGrp="1"/>
          </p:cNvSpPr>
          <p:nvPr>
            <p:ph type="sldNum" sz="quarter" idx="12"/>
          </p:nvPr>
        </p:nvSpPr>
        <p:spPr/>
        <p:txBody>
          <a:bodyPr/>
          <a:lstStyle/>
          <a:p>
            <a:fld id="{42060E1C-7F94-48ED-A1E2-7080F3AD8941}" type="slidenum">
              <a:rPr lang="de-DE" smtClean="0"/>
              <a:pPr/>
              <a:t>57</a:t>
            </a:fld>
            <a:endParaRPr lang="de-DE"/>
          </a:p>
        </p:txBody>
      </p:sp>
      <p:sp>
        <p:nvSpPr>
          <p:cNvPr id="8" name="Fußzeilenplatzhalter 7"/>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864096"/>
          </a:xfrm>
        </p:spPr>
        <p:txBody>
          <a:bodyPr>
            <a:normAutofit/>
          </a:bodyPr>
          <a:lstStyle/>
          <a:p>
            <a:r>
              <a:rPr lang="de-DE" sz="3600" dirty="0" smtClean="0"/>
              <a:t>Beenden der Übung Abwehr</a:t>
            </a:r>
            <a:endParaRPr lang="de-DE" sz="3600" dirty="0"/>
          </a:p>
        </p:txBody>
      </p:sp>
      <p:sp>
        <p:nvSpPr>
          <p:cNvPr id="3" name="Inhaltsplatzhalter 2"/>
          <p:cNvSpPr>
            <a:spLocks noGrp="1"/>
          </p:cNvSpPr>
          <p:nvPr>
            <p:ph idx="1"/>
          </p:nvPr>
        </p:nvSpPr>
        <p:spPr>
          <a:xfrm>
            <a:off x="0" y="836712"/>
            <a:ext cx="9144000" cy="5616624"/>
          </a:xfrm>
        </p:spPr>
        <p:txBody>
          <a:bodyPr/>
          <a:lstStyle/>
          <a:p>
            <a:pPr>
              <a:buNone/>
            </a:pPr>
            <a:r>
              <a:rPr lang="de-DE" dirty="0" smtClean="0"/>
              <a:t>    </a:t>
            </a:r>
            <a:r>
              <a:rPr lang="de-DE" sz="2800" u="sng" dirty="0" smtClean="0">
                <a:solidFill>
                  <a:srgbClr val="FF0000"/>
                </a:solidFill>
              </a:rPr>
              <a:t>IGP 1</a:t>
            </a:r>
            <a:r>
              <a:rPr lang="de-DE" sz="2800" dirty="0" smtClean="0">
                <a:solidFill>
                  <a:srgbClr val="FF0000"/>
                </a:solidFill>
              </a:rPr>
              <a:t>: Der Hundeführer tritt auf Richteranweisung in </a:t>
            </a:r>
            <a:r>
              <a:rPr lang="de-DE" sz="2800" i="1" dirty="0" smtClean="0">
                <a:solidFill>
                  <a:srgbClr val="FF0000"/>
                </a:solidFill>
              </a:rPr>
              <a:t>normaler </a:t>
            </a:r>
            <a:r>
              <a:rPr lang="de-DE" sz="2800" dirty="0" smtClean="0">
                <a:solidFill>
                  <a:srgbClr val="FF0000"/>
                </a:solidFill>
              </a:rPr>
              <a:t>Gangart </a:t>
            </a:r>
            <a:r>
              <a:rPr lang="de-DE" sz="2800" i="1" dirty="0" smtClean="0">
                <a:solidFill>
                  <a:srgbClr val="FF0000"/>
                </a:solidFill>
              </a:rPr>
              <a:t>auf direktem Weg</a:t>
            </a:r>
            <a:r>
              <a:rPr lang="de-DE" sz="2800" dirty="0" smtClean="0">
                <a:solidFill>
                  <a:srgbClr val="FF0000"/>
                </a:solidFill>
              </a:rPr>
              <a:t> an seinen Hund, nimmt ihn mit dem Hörzeichen für Hinsetzen in die Grundstellung und leint ihn an. Der Softstock wird dem Helfer nicht abgenommen. Alternativ: Dem Hundeführer ist es frei gestellt, den Hund  in Freifolge weiter zu führen.</a:t>
            </a:r>
          </a:p>
          <a:p>
            <a:pPr>
              <a:buNone/>
            </a:pPr>
            <a:r>
              <a:rPr lang="de-DE" sz="2800" dirty="0" smtClean="0"/>
              <a:t>    </a:t>
            </a:r>
            <a:r>
              <a:rPr lang="de-DE" sz="2800" u="sng" dirty="0" smtClean="0"/>
              <a:t>IGP 2 und 3</a:t>
            </a:r>
            <a:r>
              <a:rPr lang="de-DE" sz="2800" dirty="0" smtClean="0"/>
              <a:t>: Der Hundeführer tritt auf Richteranweisung in </a:t>
            </a:r>
            <a:r>
              <a:rPr lang="de-DE" sz="2800" i="1" dirty="0" smtClean="0"/>
              <a:t>normaler</a:t>
            </a:r>
            <a:r>
              <a:rPr lang="de-DE" sz="2800" dirty="0" smtClean="0"/>
              <a:t> Gangart auf </a:t>
            </a:r>
            <a:r>
              <a:rPr lang="de-DE" sz="2800" i="1" dirty="0" smtClean="0"/>
              <a:t>direktem</a:t>
            </a:r>
            <a:r>
              <a:rPr lang="de-DE" sz="2800" dirty="0" smtClean="0"/>
              <a:t> Weg an seinen Hund und nimmt ihn mit dem Hörzeichen für Hinsetzen in die Grundstellung. Der Softstock wird dem Helfer nicht abgenommen. </a:t>
            </a:r>
          </a:p>
          <a:p>
            <a:pPr>
              <a:buNone/>
            </a:pPr>
            <a:endParaRPr lang="de-DE" sz="2800" dirty="0" smtClean="0"/>
          </a:p>
          <a:p>
            <a:pPr>
              <a:buNone/>
            </a:pPr>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58</a:t>
            </a:fld>
            <a:endParaRPr lang="de-DE"/>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6632"/>
            <a:ext cx="8229600" cy="936104"/>
          </a:xfrm>
        </p:spPr>
        <p:txBody>
          <a:bodyPr>
            <a:normAutofit/>
          </a:bodyPr>
          <a:lstStyle/>
          <a:p>
            <a:r>
              <a:rPr lang="de-DE" sz="4000" dirty="0" smtClean="0"/>
              <a:t>End </a:t>
            </a:r>
            <a:r>
              <a:rPr lang="de-DE" sz="4000" dirty="0" err="1" smtClean="0"/>
              <a:t>of</a:t>
            </a:r>
            <a:r>
              <a:rPr lang="de-DE" sz="4000" dirty="0" smtClean="0"/>
              <a:t> </a:t>
            </a:r>
            <a:r>
              <a:rPr lang="de-DE" sz="4000" dirty="0" err="1" smtClean="0"/>
              <a:t>the</a:t>
            </a:r>
            <a:r>
              <a:rPr lang="de-DE" sz="4000" dirty="0" smtClean="0"/>
              <a:t> </a:t>
            </a:r>
            <a:r>
              <a:rPr lang="de-DE" sz="4000" dirty="0" err="1" smtClean="0"/>
              <a:t>Exercise</a:t>
            </a:r>
            <a:r>
              <a:rPr lang="de-DE" sz="4000" dirty="0" smtClean="0"/>
              <a:t> </a:t>
            </a:r>
            <a:endParaRPr lang="de-DE" sz="4000" dirty="0"/>
          </a:p>
        </p:txBody>
      </p:sp>
      <p:sp>
        <p:nvSpPr>
          <p:cNvPr id="3" name="Inhaltsplatzhalter 2"/>
          <p:cNvSpPr>
            <a:spLocks noGrp="1"/>
          </p:cNvSpPr>
          <p:nvPr>
            <p:ph idx="1"/>
          </p:nvPr>
        </p:nvSpPr>
        <p:spPr>
          <a:xfrm>
            <a:off x="251520" y="980728"/>
            <a:ext cx="8712968" cy="5400600"/>
          </a:xfrm>
        </p:spPr>
        <p:txBody>
          <a:bodyPr>
            <a:normAutofit fontScale="85000" lnSpcReduction="20000"/>
          </a:bodyPr>
          <a:lstStyle/>
          <a:p>
            <a:pPr>
              <a:buNone/>
            </a:pPr>
            <a:r>
              <a:rPr lang="en-GB" b="1" dirty="0" smtClean="0"/>
              <a:t>    IGP- 1</a:t>
            </a:r>
            <a:endParaRPr lang="de-DE" dirty="0" smtClean="0"/>
          </a:p>
          <a:p>
            <a:pPr>
              <a:buNone/>
            </a:pPr>
            <a:r>
              <a:rPr lang="en-GB" dirty="0" smtClean="0"/>
              <a:t>    </a:t>
            </a:r>
            <a:r>
              <a:rPr lang="en-GB" dirty="0" smtClean="0">
                <a:solidFill>
                  <a:srgbClr val="FF0000"/>
                </a:solidFill>
              </a:rPr>
              <a:t>The handler (HF) follows the judge's (LR) instructions to approach the dog, he does so directly in a normal gait, the handler (HF) stands next to his dog and returns him to the basic position with a command of Sit. The padded stick is not taken from the helper. The handler (HF) then heels on leash down field to set up for the long attack. The dog may also be heeled down field off leash.</a:t>
            </a:r>
            <a:endParaRPr lang="de-DE" dirty="0" smtClean="0">
              <a:solidFill>
                <a:srgbClr val="FF0000"/>
              </a:solidFill>
            </a:endParaRPr>
          </a:p>
          <a:p>
            <a:pPr>
              <a:buNone/>
            </a:pPr>
            <a:r>
              <a:rPr lang="en-GB" b="1" dirty="0" smtClean="0"/>
              <a:t>     IGP-2 and IGP-3:</a:t>
            </a:r>
            <a:endParaRPr lang="de-DE" dirty="0" smtClean="0"/>
          </a:p>
          <a:p>
            <a:pPr>
              <a:buNone/>
            </a:pPr>
            <a:r>
              <a:rPr lang="en-GB" dirty="0" smtClean="0"/>
              <a:t>    The handler (HF) follows the judge's (LR) instructions to approach the dog, he does so directly in a normal gait, the handler (HF) stands next to his dog and returns him to the basic position with a command of Sit. The padded stick is not taken from the helper. </a:t>
            </a:r>
            <a:endParaRPr lang="de-DE" dirty="0" smtClean="0"/>
          </a:p>
          <a:p>
            <a:pPr>
              <a:buNone/>
            </a:pPr>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59</a:t>
            </a:fld>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4313" y="274638"/>
            <a:ext cx="8643937" cy="1143000"/>
          </a:xfrm>
        </p:spPr>
        <p:txBody>
          <a:bodyPr>
            <a:noAutofit/>
          </a:bodyPr>
          <a:lstStyle/>
          <a:p>
            <a:pPr marL="342900" indent="-342900">
              <a:lnSpc>
                <a:spcPct val="110000"/>
              </a:lnSpc>
              <a:tabLst>
                <a:tab pos="0" algn="l"/>
                <a:tab pos="1600200" algn="l"/>
                <a:tab pos="3200400" algn="l"/>
                <a:tab pos="4800600" algn="l"/>
                <a:tab pos="5797550" algn="l"/>
              </a:tabLst>
              <a:defRPr/>
            </a:pPr>
            <a:r>
              <a:rPr lang="en-US" sz="4000" dirty="0" err="1" smtClean="0">
                <a:effectLst>
                  <a:outerShdw blurRad="38100" dist="38100" dir="2700000" algn="tl">
                    <a:srgbClr val="000000"/>
                  </a:outerShdw>
                </a:effectLst>
                <a:ea typeface="+mj-ea"/>
              </a:rPr>
              <a:t>Markierungen</a:t>
            </a:r>
            <a:endParaRPr lang="en-US" sz="4000" dirty="0" smtClean="0">
              <a:effectLst>
                <a:outerShdw blurRad="38100" dist="38100" dir="2700000" algn="tl">
                  <a:srgbClr val="000000"/>
                </a:outerShdw>
              </a:effectLst>
              <a:ea typeface="+mj-ea"/>
              <a:cs typeface="Arial" pitchFamily="34" charset="0"/>
            </a:endParaRPr>
          </a:p>
        </p:txBody>
      </p:sp>
      <p:sp>
        <p:nvSpPr>
          <p:cNvPr id="233475" name="Rechteck 4"/>
          <p:cNvSpPr>
            <a:spLocks noChangeArrowheads="1"/>
          </p:cNvSpPr>
          <p:nvPr/>
        </p:nvSpPr>
        <p:spPr bwMode="auto">
          <a:xfrm>
            <a:off x="1143000" y="1250950"/>
            <a:ext cx="7500938" cy="690563"/>
          </a:xfrm>
          <a:prstGeom prst="rect">
            <a:avLst/>
          </a:prstGeom>
          <a:noFill/>
          <a:ln w="9525">
            <a:noFill/>
            <a:miter lim="800000"/>
            <a:headEnd/>
            <a:tailEnd/>
          </a:ln>
        </p:spPr>
        <p:txBody>
          <a:bodyPr>
            <a:spAutoFit/>
          </a:bodyPr>
          <a:lstStyle/>
          <a:p>
            <a:pPr marL="355600">
              <a:lnSpc>
                <a:spcPct val="160000"/>
              </a:lnSpc>
              <a:spcBef>
                <a:spcPts val="4900"/>
              </a:spcBef>
            </a:pPr>
            <a:endParaRPr lang="en-US" sz="2800">
              <a:solidFill>
                <a:srgbClr val="000000"/>
              </a:solidFill>
            </a:endParaRPr>
          </a:p>
        </p:txBody>
      </p:sp>
      <p:sp>
        <p:nvSpPr>
          <p:cNvPr id="233476" name="Rechteck 5"/>
          <p:cNvSpPr>
            <a:spLocks noChangeArrowheads="1"/>
          </p:cNvSpPr>
          <p:nvPr/>
        </p:nvSpPr>
        <p:spPr bwMode="auto">
          <a:xfrm>
            <a:off x="755576" y="1196752"/>
            <a:ext cx="7531174" cy="1569660"/>
          </a:xfrm>
          <a:prstGeom prst="rect">
            <a:avLst/>
          </a:prstGeom>
          <a:noFill/>
          <a:ln w="9525">
            <a:noFill/>
            <a:miter lim="800000"/>
            <a:headEnd/>
            <a:tailEnd/>
          </a:ln>
        </p:spPr>
        <p:txBody>
          <a:bodyPr wrap="square">
            <a:spAutoFit/>
          </a:bodyPr>
          <a:lstStyle/>
          <a:p>
            <a:pPr algn="ctr"/>
            <a:r>
              <a:rPr lang="en-US" sz="2400" dirty="0"/>
              <a:t>Die in </a:t>
            </a:r>
            <a:r>
              <a:rPr lang="en-US" sz="2400" dirty="0" err="1"/>
              <a:t>der</a:t>
            </a:r>
            <a:r>
              <a:rPr lang="en-US" sz="2400" dirty="0"/>
              <a:t> PO </a:t>
            </a:r>
            <a:r>
              <a:rPr lang="en-US" sz="2400" dirty="0" err="1"/>
              <a:t>vorgeschriebenen</a:t>
            </a:r>
            <a:r>
              <a:rPr lang="en-US" sz="2400" dirty="0"/>
              <a:t> </a:t>
            </a:r>
            <a:r>
              <a:rPr lang="en-US" sz="2400" dirty="0" err="1"/>
              <a:t>Markierungen</a:t>
            </a:r>
            <a:r>
              <a:rPr lang="en-US" sz="2400" dirty="0"/>
              <a:t> </a:t>
            </a:r>
            <a:r>
              <a:rPr lang="en-US" sz="2400" u="sng" dirty="0" err="1"/>
              <a:t>müssen</a:t>
            </a:r>
            <a:r>
              <a:rPr lang="en-US" sz="2400" dirty="0"/>
              <a:t> </a:t>
            </a:r>
            <a:r>
              <a:rPr lang="en-US" sz="2400" dirty="0" err="1"/>
              <a:t>vor</a:t>
            </a:r>
            <a:r>
              <a:rPr lang="en-US" sz="2400" dirty="0"/>
              <a:t> </a:t>
            </a:r>
            <a:r>
              <a:rPr lang="en-US" sz="2400" dirty="0" smtClean="0"/>
              <a:t>    </a:t>
            </a:r>
            <a:r>
              <a:rPr lang="en-US" sz="2400" dirty="0" err="1" smtClean="0"/>
              <a:t>Beginn</a:t>
            </a:r>
            <a:r>
              <a:rPr lang="en-US" sz="2400" dirty="0" smtClean="0"/>
              <a:t> </a:t>
            </a:r>
            <a:r>
              <a:rPr lang="en-US" sz="2400" dirty="0"/>
              <a:t>des </a:t>
            </a:r>
            <a:r>
              <a:rPr lang="en-US" sz="2400" dirty="0" err="1"/>
              <a:t>Schutzdienstes</a:t>
            </a:r>
            <a:r>
              <a:rPr lang="en-US" sz="2400" dirty="0"/>
              <a:t> </a:t>
            </a:r>
            <a:r>
              <a:rPr lang="en-US" sz="2400" dirty="0" err="1"/>
              <a:t>angebracht</a:t>
            </a:r>
            <a:r>
              <a:rPr lang="en-US" sz="2400" dirty="0"/>
              <a:t> </a:t>
            </a:r>
            <a:r>
              <a:rPr lang="en-US" sz="2400" dirty="0" err="1"/>
              <a:t>werden</a:t>
            </a:r>
            <a:r>
              <a:rPr lang="en-US" sz="2400" dirty="0"/>
              <a:t> und </a:t>
            </a:r>
            <a:r>
              <a:rPr lang="en-US" sz="2400" dirty="0" err="1" smtClean="0"/>
              <a:t>müssen</a:t>
            </a:r>
            <a:r>
              <a:rPr lang="en-US" sz="2400" dirty="0" smtClean="0"/>
              <a:t> </a:t>
            </a:r>
            <a:r>
              <a:rPr lang="en-US" sz="2400" dirty="0" err="1" smtClean="0"/>
              <a:t>für</a:t>
            </a:r>
            <a:r>
              <a:rPr lang="en-US" sz="2400" dirty="0" smtClean="0"/>
              <a:t> </a:t>
            </a:r>
            <a:r>
              <a:rPr lang="en-US" sz="2400" dirty="0"/>
              <a:t>den HF, </a:t>
            </a:r>
            <a:r>
              <a:rPr lang="en-US" sz="2400" dirty="0" err="1"/>
              <a:t>Leistungsrichter</a:t>
            </a:r>
            <a:r>
              <a:rPr lang="en-US" sz="2400" dirty="0"/>
              <a:t> und den </a:t>
            </a:r>
            <a:r>
              <a:rPr lang="en-US" sz="2400" dirty="0" err="1"/>
              <a:t>Schutzdiensthelfer</a:t>
            </a:r>
            <a:r>
              <a:rPr lang="en-US" sz="2400" dirty="0"/>
              <a:t> gut </a:t>
            </a:r>
            <a:r>
              <a:rPr lang="en-US" sz="2400" dirty="0" err="1"/>
              <a:t>sichtbar</a:t>
            </a:r>
            <a:r>
              <a:rPr lang="en-US" sz="2400" dirty="0"/>
              <a:t> </a:t>
            </a:r>
            <a:r>
              <a:rPr lang="en-US" sz="2400" dirty="0" err="1"/>
              <a:t>sein</a:t>
            </a:r>
            <a:endParaRPr lang="de-DE" sz="2400" dirty="0"/>
          </a:p>
        </p:txBody>
      </p:sp>
      <p:sp>
        <p:nvSpPr>
          <p:cNvPr id="233477" name="Rechteck 6"/>
          <p:cNvSpPr>
            <a:spLocks noChangeArrowheads="1"/>
          </p:cNvSpPr>
          <p:nvPr/>
        </p:nvSpPr>
        <p:spPr bwMode="auto">
          <a:xfrm>
            <a:off x="214313" y="3429000"/>
            <a:ext cx="8929687" cy="2492375"/>
          </a:xfrm>
          <a:prstGeom prst="rect">
            <a:avLst/>
          </a:prstGeom>
          <a:noFill/>
          <a:ln w="9525">
            <a:noFill/>
            <a:miter lim="800000"/>
            <a:headEnd/>
            <a:tailEnd/>
          </a:ln>
        </p:spPr>
        <p:txBody>
          <a:bodyPr>
            <a:spAutoFit/>
          </a:bodyPr>
          <a:lstStyle/>
          <a:p>
            <a:pPr algn="just">
              <a:tabLst>
                <a:tab pos="590550" algn="l"/>
              </a:tabLst>
            </a:pPr>
            <a:r>
              <a:rPr lang="en-US" sz="2200" dirty="0" err="1"/>
              <a:t>Diese</a:t>
            </a:r>
            <a:r>
              <a:rPr lang="en-US" sz="2200" dirty="0"/>
              <a:t> </a:t>
            </a:r>
            <a:r>
              <a:rPr lang="en-US" sz="2200" dirty="0" err="1"/>
              <a:t>Markierungen</a:t>
            </a:r>
            <a:r>
              <a:rPr lang="en-US" sz="2200" dirty="0"/>
              <a:t> </a:t>
            </a:r>
            <a:r>
              <a:rPr lang="en-US" sz="2200" dirty="0" err="1"/>
              <a:t>sind</a:t>
            </a:r>
            <a:r>
              <a:rPr lang="en-US" sz="2200" dirty="0"/>
              <a:t>:</a:t>
            </a:r>
          </a:p>
          <a:p>
            <a:pPr algn="just">
              <a:tabLst>
                <a:tab pos="590550" algn="l"/>
              </a:tabLst>
            </a:pPr>
            <a:endParaRPr lang="en-US" sz="2200" dirty="0"/>
          </a:p>
          <a:p>
            <a:pPr>
              <a:buFont typeface="Wingdings" pitchFamily="2" charset="2"/>
              <a:buChar char="§"/>
              <a:tabLst>
                <a:tab pos="590550" algn="l"/>
              </a:tabLst>
            </a:pPr>
            <a:r>
              <a:rPr lang="en-US" sz="2200" dirty="0"/>
              <a:t>    	</a:t>
            </a:r>
            <a:r>
              <a:rPr lang="en-US" sz="2200" dirty="0" err="1"/>
              <a:t>Standpunkt</a:t>
            </a:r>
            <a:r>
              <a:rPr lang="en-US" sz="2200" dirty="0"/>
              <a:t> des HF </a:t>
            </a:r>
            <a:r>
              <a:rPr lang="en-US" sz="2200" dirty="0" err="1"/>
              <a:t>zum</a:t>
            </a:r>
            <a:r>
              <a:rPr lang="en-US" sz="2200" dirty="0"/>
              <a:t> </a:t>
            </a:r>
            <a:r>
              <a:rPr lang="en-US" sz="2200" dirty="0" err="1"/>
              <a:t>Abrufen</a:t>
            </a:r>
            <a:r>
              <a:rPr lang="en-US" sz="2200" dirty="0"/>
              <a:t> </a:t>
            </a:r>
            <a:r>
              <a:rPr lang="en-US" sz="2200" dirty="0" err="1"/>
              <a:t>aus</a:t>
            </a:r>
            <a:r>
              <a:rPr lang="en-US" sz="2200" dirty="0"/>
              <a:t> </a:t>
            </a:r>
            <a:r>
              <a:rPr lang="en-US" sz="2200" dirty="0" err="1"/>
              <a:t>dem</a:t>
            </a:r>
            <a:r>
              <a:rPr lang="en-US" sz="2200" dirty="0"/>
              <a:t> </a:t>
            </a:r>
            <a:r>
              <a:rPr lang="en-US" sz="2200" dirty="0" err="1"/>
              <a:t>Verbellversteck</a:t>
            </a:r>
            <a:endParaRPr lang="en-US" sz="2200" dirty="0"/>
          </a:p>
          <a:p>
            <a:pPr>
              <a:buFont typeface="Wingdings" pitchFamily="2" charset="2"/>
              <a:buChar char="§"/>
              <a:tabLst>
                <a:tab pos="590550" algn="l"/>
              </a:tabLst>
            </a:pPr>
            <a:r>
              <a:rPr lang="en-US" sz="2200" dirty="0"/>
              <a:t>	</a:t>
            </a:r>
            <a:r>
              <a:rPr lang="en-US" sz="2200" dirty="0" err="1"/>
              <a:t>Standpunkt</a:t>
            </a:r>
            <a:r>
              <a:rPr lang="en-US" sz="2200" dirty="0"/>
              <a:t> des </a:t>
            </a:r>
            <a:r>
              <a:rPr lang="en-US" sz="2200" dirty="0" err="1"/>
              <a:t>Helfers</a:t>
            </a:r>
            <a:r>
              <a:rPr lang="en-US" sz="2200" dirty="0"/>
              <a:t> </a:t>
            </a:r>
            <a:r>
              <a:rPr lang="en-US" sz="2200" dirty="0" err="1"/>
              <a:t>zur</a:t>
            </a:r>
            <a:r>
              <a:rPr lang="en-US" sz="2200" dirty="0"/>
              <a:t> </a:t>
            </a:r>
            <a:r>
              <a:rPr lang="en-US" sz="2200" dirty="0" err="1" smtClean="0"/>
              <a:t>Flucht</a:t>
            </a:r>
            <a:endParaRPr lang="en-US" sz="2200" dirty="0"/>
          </a:p>
          <a:p>
            <a:pPr>
              <a:buFont typeface="Wingdings" pitchFamily="2" charset="2"/>
              <a:buChar char="§"/>
              <a:tabLst>
                <a:tab pos="590550" algn="l"/>
              </a:tabLst>
            </a:pPr>
            <a:r>
              <a:rPr lang="en-US" sz="2200" dirty="0"/>
              <a:t>	</a:t>
            </a:r>
            <a:r>
              <a:rPr lang="en-US" sz="2200" dirty="0" err="1"/>
              <a:t>Distanzmarkierung</a:t>
            </a:r>
            <a:r>
              <a:rPr lang="en-US" sz="2200" dirty="0"/>
              <a:t> </a:t>
            </a:r>
            <a:r>
              <a:rPr lang="en-US" sz="2200" dirty="0" err="1"/>
              <a:t>zur</a:t>
            </a:r>
            <a:r>
              <a:rPr lang="en-US" sz="2200" dirty="0"/>
              <a:t> </a:t>
            </a:r>
            <a:r>
              <a:rPr lang="en-US" sz="2200" dirty="0" err="1"/>
              <a:t>Fluchtvereitelung</a:t>
            </a:r>
            <a:endParaRPr lang="en-US" sz="2200" dirty="0"/>
          </a:p>
          <a:p>
            <a:pPr>
              <a:buFont typeface="Wingdings" pitchFamily="2" charset="2"/>
              <a:buChar char="§"/>
              <a:tabLst>
                <a:tab pos="590550" algn="l"/>
              </a:tabLst>
            </a:pPr>
            <a:r>
              <a:rPr lang="en-US" sz="2200" dirty="0"/>
              <a:t>	</a:t>
            </a:r>
            <a:r>
              <a:rPr lang="en-US" sz="2200" dirty="0" err="1"/>
              <a:t>Ablageposition</a:t>
            </a:r>
            <a:r>
              <a:rPr lang="en-US" sz="2200" dirty="0"/>
              <a:t> des </a:t>
            </a:r>
            <a:r>
              <a:rPr lang="en-US" sz="2200" dirty="0" err="1"/>
              <a:t>Hundes</a:t>
            </a:r>
            <a:r>
              <a:rPr lang="en-US" sz="2200" dirty="0"/>
              <a:t> </a:t>
            </a:r>
            <a:r>
              <a:rPr lang="en-US" sz="2200" dirty="0" err="1"/>
              <a:t>zur</a:t>
            </a:r>
            <a:r>
              <a:rPr lang="en-US" sz="2200" dirty="0"/>
              <a:t> </a:t>
            </a:r>
            <a:r>
              <a:rPr lang="en-US" sz="2200" dirty="0" err="1"/>
              <a:t>Flucht</a:t>
            </a:r>
            <a:r>
              <a:rPr lang="en-US" sz="2200" dirty="0"/>
              <a:t>,</a:t>
            </a:r>
          </a:p>
          <a:p>
            <a:pPr>
              <a:buFont typeface="Wingdings" pitchFamily="2" charset="2"/>
              <a:buChar char="§"/>
              <a:tabLst>
                <a:tab pos="590550" algn="l"/>
              </a:tabLst>
            </a:pPr>
            <a:r>
              <a:rPr lang="en-US" sz="2200" dirty="0"/>
              <a:t>	</a:t>
            </a:r>
            <a:r>
              <a:rPr lang="en-US" sz="2200" dirty="0" err="1"/>
              <a:t>Markierung</a:t>
            </a:r>
            <a:r>
              <a:rPr lang="en-US" sz="2200" dirty="0"/>
              <a:t> </a:t>
            </a:r>
            <a:r>
              <a:rPr lang="en-US" sz="2200" dirty="0" err="1"/>
              <a:t>Startpunkt</a:t>
            </a:r>
            <a:r>
              <a:rPr lang="en-US" sz="2200" dirty="0"/>
              <a:t> „</a:t>
            </a:r>
            <a:r>
              <a:rPr lang="en-US" sz="2200" dirty="0" err="1"/>
              <a:t>Angriff</a:t>
            </a:r>
            <a:r>
              <a:rPr lang="en-US" sz="2200" dirty="0"/>
              <a:t> auf den </a:t>
            </a:r>
            <a:r>
              <a:rPr lang="en-US" sz="2200" dirty="0" err="1"/>
              <a:t>Hund</a:t>
            </a:r>
            <a:r>
              <a:rPr lang="en-US" sz="2200" dirty="0"/>
              <a:t> </a:t>
            </a:r>
            <a:r>
              <a:rPr lang="en-US" sz="2200" dirty="0" err="1"/>
              <a:t>aus</a:t>
            </a:r>
            <a:r>
              <a:rPr lang="en-US" sz="2200" dirty="0"/>
              <a:t> </a:t>
            </a:r>
            <a:r>
              <a:rPr lang="en-US" sz="2200" dirty="0" err="1"/>
              <a:t>der</a:t>
            </a:r>
            <a:r>
              <a:rPr lang="en-US" sz="2200" dirty="0"/>
              <a:t> </a:t>
            </a:r>
            <a:r>
              <a:rPr lang="en-US" sz="2200" dirty="0" err="1"/>
              <a:t>Bewegung</a:t>
            </a:r>
            <a:r>
              <a:rPr lang="en-US" altLang="de-DE" sz="2400" dirty="0"/>
              <a:t>“</a:t>
            </a:r>
            <a:r>
              <a:rPr lang="en-US" sz="2400" dirty="0"/>
              <a:t>.</a:t>
            </a:r>
          </a:p>
        </p:txBody>
      </p:sp>
      <p:sp>
        <p:nvSpPr>
          <p:cNvPr id="6" name="Foliennummernplatzhalter 5"/>
          <p:cNvSpPr>
            <a:spLocks noGrp="1"/>
          </p:cNvSpPr>
          <p:nvPr>
            <p:ph type="sldNum" sz="quarter" idx="12"/>
          </p:nvPr>
        </p:nvSpPr>
        <p:spPr/>
        <p:txBody>
          <a:bodyPr/>
          <a:lstStyle/>
          <a:p>
            <a:fld id="{42060E1C-7F94-48ED-A1E2-7080F3AD8941}" type="slidenum">
              <a:rPr lang="de-DE" smtClean="0"/>
              <a:pPr/>
              <a:t>6</a:t>
            </a:fld>
            <a:endParaRPr lang="de-DE"/>
          </a:p>
        </p:txBody>
      </p:sp>
      <p:sp>
        <p:nvSpPr>
          <p:cNvPr id="7" name="Fußzeilenplatzhalter 6"/>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el 1"/>
          <p:cNvSpPr>
            <a:spLocks noGrp="1"/>
          </p:cNvSpPr>
          <p:nvPr>
            <p:ph type="title"/>
          </p:nvPr>
        </p:nvSpPr>
        <p:spPr>
          <a:xfrm>
            <a:off x="457200" y="0"/>
            <a:ext cx="8229600" cy="764704"/>
          </a:xfrm>
        </p:spPr>
        <p:txBody>
          <a:bodyPr>
            <a:normAutofit/>
          </a:bodyPr>
          <a:lstStyle/>
          <a:p>
            <a:r>
              <a:rPr lang="de-DE" sz="4000" dirty="0" smtClean="0">
                <a:ea typeface="ＭＳ Ｐゴシック" pitchFamily="34" charset="-128"/>
              </a:rPr>
              <a:t>Rückentransport/Back Transport</a:t>
            </a:r>
          </a:p>
        </p:txBody>
      </p:sp>
      <p:sp>
        <p:nvSpPr>
          <p:cNvPr id="267267" name="Inhaltsplatzhalter 2"/>
          <p:cNvSpPr>
            <a:spLocks noGrp="1"/>
          </p:cNvSpPr>
          <p:nvPr>
            <p:ph idx="1"/>
          </p:nvPr>
        </p:nvSpPr>
        <p:spPr>
          <a:xfrm>
            <a:off x="457200" y="908720"/>
            <a:ext cx="8229600" cy="5472608"/>
          </a:xfrm>
        </p:spPr>
        <p:txBody>
          <a:bodyPr>
            <a:normAutofit/>
          </a:bodyPr>
          <a:lstStyle/>
          <a:p>
            <a:r>
              <a:rPr lang="de-DE" sz="2800" dirty="0" smtClean="0">
                <a:ea typeface="ＭＳ Ｐゴシック" pitchFamily="34" charset="-128"/>
              </a:rPr>
              <a:t>HZ für „Fuß gehen</a:t>
            </a:r>
            <a:r>
              <a:rPr lang="ja-JP" altLang="de-DE" sz="2800" smtClean="0">
                <a:ea typeface="ＭＳ Ｐゴシック" pitchFamily="34" charset="-128"/>
              </a:rPr>
              <a:t>“</a:t>
            </a:r>
            <a:r>
              <a:rPr lang="de-DE" altLang="ja-JP" sz="2800" dirty="0" smtClean="0">
                <a:ea typeface="ＭＳ Ｐゴシック" pitchFamily="34" charset="-128"/>
              </a:rPr>
              <a:t>, zulässig ist auch „Transport</a:t>
            </a:r>
            <a:r>
              <a:rPr lang="ja-JP" altLang="de-DE" sz="2800" smtClean="0">
                <a:ea typeface="ＭＳ Ｐゴシック" pitchFamily="34" charset="-128"/>
              </a:rPr>
              <a:t>“</a:t>
            </a:r>
            <a:r>
              <a:rPr lang="de-DE" altLang="ja-JP" sz="2800" dirty="0" smtClean="0">
                <a:ea typeface="ＭＳ Ｐゴシック" pitchFamily="34" charset="-128"/>
              </a:rPr>
              <a:t>. </a:t>
            </a:r>
            <a:r>
              <a:rPr lang="de-DE" altLang="ja-JP" sz="2800" u="sng" dirty="0" smtClean="0">
                <a:ea typeface="ＭＳ Ｐゴシック" pitchFamily="34" charset="-128"/>
              </a:rPr>
              <a:t>Gilt auch für Seitentransporte</a:t>
            </a:r>
            <a:r>
              <a:rPr lang="de-DE" altLang="ja-JP" sz="2800" dirty="0" smtClean="0">
                <a:ea typeface="ＭＳ Ｐゴシック" pitchFamily="34" charset="-128"/>
              </a:rPr>
              <a:t>.</a:t>
            </a:r>
          </a:p>
          <a:p>
            <a:pPr>
              <a:buNone/>
            </a:pPr>
            <a:r>
              <a:rPr lang="en-GB" sz="2800" dirty="0" smtClean="0"/>
              <a:t>    Commands: Heel or Transport</a:t>
            </a:r>
            <a:endParaRPr lang="de-DE" altLang="ja-JP" sz="2800" dirty="0" smtClean="0">
              <a:ea typeface="ＭＳ Ｐゴシック" pitchFamily="34" charset="-128"/>
            </a:endParaRPr>
          </a:p>
          <a:p>
            <a:r>
              <a:rPr lang="de-DE" sz="2800" dirty="0" smtClean="0">
                <a:ea typeface="ＭＳ Ｐゴシック" pitchFamily="34" charset="-128"/>
              </a:rPr>
              <a:t>Normale Gangart. Normal Pace. </a:t>
            </a:r>
          </a:p>
          <a:p>
            <a:r>
              <a:rPr lang="de-DE" sz="2800" dirty="0" smtClean="0">
                <a:ea typeface="ＭＳ Ｐゴシック" pitchFamily="34" charset="-128"/>
              </a:rPr>
              <a:t>Distanz von </a:t>
            </a:r>
            <a:r>
              <a:rPr lang="de-DE" sz="2800" dirty="0" err="1" smtClean="0">
                <a:ea typeface="ＭＳ Ｐゴシック" pitchFamily="34" charset="-128"/>
              </a:rPr>
              <a:t>ca</a:t>
            </a:r>
            <a:r>
              <a:rPr lang="de-DE" sz="2800" dirty="0" smtClean="0">
                <a:ea typeface="ＭＳ Ｐゴシック" pitchFamily="34" charset="-128"/>
              </a:rPr>
              <a:t> . 30 Schritten (auf LR Anweisung, Winkel nicht vorgeschrieben)</a:t>
            </a:r>
          </a:p>
          <a:p>
            <a:pPr>
              <a:buNone/>
            </a:pPr>
            <a:r>
              <a:rPr lang="de-DE" sz="2800" dirty="0" smtClean="0">
                <a:ea typeface="ＭＳ Ｐゴシック" pitchFamily="34" charset="-128"/>
              </a:rPr>
              <a:t>    </a:t>
            </a:r>
            <a:r>
              <a:rPr lang="de-DE" sz="2800" dirty="0" err="1" smtClean="0">
                <a:ea typeface="ＭＳ Ｐゴシック" pitchFamily="34" charset="-128"/>
              </a:rPr>
              <a:t>Distance</a:t>
            </a:r>
            <a:r>
              <a:rPr lang="de-DE" sz="2800" dirty="0" smtClean="0">
                <a:ea typeface="ＭＳ Ｐゴシック" pitchFamily="34" charset="-128"/>
              </a:rPr>
              <a:t> </a:t>
            </a:r>
            <a:r>
              <a:rPr lang="de-DE" sz="2800" dirty="0" err="1" smtClean="0">
                <a:ea typeface="ＭＳ Ｐゴシック" pitchFamily="34" charset="-128"/>
              </a:rPr>
              <a:t>of</a:t>
            </a:r>
            <a:r>
              <a:rPr lang="de-DE" sz="2800" dirty="0" smtClean="0">
                <a:ea typeface="ＭＳ Ｐゴシック" pitchFamily="34" charset="-128"/>
              </a:rPr>
              <a:t> 30 </a:t>
            </a:r>
            <a:r>
              <a:rPr lang="de-DE" sz="2800" dirty="0" err="1" smtClean="0">
                <a:ea typeface="ＭＳ Ｐゴシック" pitchFamily="34" charset="-128"/>
              </a:rPr>
              <a:t>paces</a:t>
            </a:r>
            <a:r>
              <a:rPr lang="de-DE" sz="2800" dirty="0" smtClean="0">
                <a:ea typeface="ＭＳ Ｐゴシック" pitchFamily="34" charset="-128"/>
              </a:rPr>
              <a:t> (</a:t>
            </a:r>
            <a:r>
              <a:rPr lang="de-DE" sz="2800" dirty="0" err="1" smtClean="0">
                <a:ea typeface="ＭＳ Ｐゴシック" pitchFamily="34" charset="-128"/>
              </a:rPr>
              <a:t>corner</a:t>
            </a:r>
            <a:r>
              <a:rPr lang="de-DE" sz="2800" dirty="0" smtClean="0">
                <a:ea typeface="ＭＳ Ｐゴシック" pitchFamily="34" charset="-128"/>
              </a:rPr>
              <a:t> </a:t>
            </a:r>
            <a:r>
              <a:rPr lang="de-DE" sz="2800" dirty="0" err="1" smtClean="0">
                <a:ea typeface="ＭＳ Ｐゴシック" pitchFamily="34" charset="-128"/>
              </a:rPr>
              <a:t>is</a:t>
            </a:r>
            <a:r>
              <a:rPr lang="de-DE" sz="2800" dirty="0" smtClean="0">
                <a:ea typeface="ＭＳ Ｐゴシック" pitchFamily="34" charset="-128"/>
              </a:rPr>
              <a:t> not </a:t>
            </a:r>
            <a:r>
              <a:rPr lang="de-DE" sz="2800" dirty="0" err="1" smtClean="0">
                <a:ea typeface="ＭＳ Ｐゴシック" pitchFamily="34" charset="-128"/>
              </a:rPr>
              <a:t>mandatory</a:t>
            </a:r>
            <a:r>
              <a:rPr lang="de-DE" sz="2800" dirty="0" smtClean="0">
                <a:ea typeface="ＭＳ Ｐゴシック" pitchFamily="34" charset="-128"/>
              </a:rPr>
              <a:t>)</a:t>
            </a:r>
          </a:p>
          <a:p>
            <a:r>
              <a:rPr lang="de-DE" sz="2800" dirty="0" smtClean="0">
                <a:ea typeface="ＭＳ Ｐゴシック" pitchFamily="34" charset="-128"/>
              </a:rPr>
              <a:t>Softstock verdeckt. Stick </a:t>
            </a:r>
            <a:r>
              <a:rPr lang="de-DE" sz="2800" dirty="0" err="1" smtClean="0">
                <a:ea typeface="ＭＳ Ｐゴシック" pitchFamily="34" charset="-128"/>
              </a:rPr>
              <a:t>is</a:t>
            </a:r>
            <a:r>
              <a:rPr lang="de-DE" sz="2800" dirty="0" smtClean="0">
                <a:ea typeface="ＭＳ Ｐゴシック" pitchFamily="34" charset="-128"/>
              </a:rPr>
              <a:t> not </a:t>
            </a:r>
            <a:r>
              <a:rPr lang="de-DE" sz="2800" dirty="0" err="1" smtClean="0">
                <a:ea typeface="ＭＳ Ｐゴシック" pitchFamily="34" charset="-128"/>
              </a:rPr>
              <a:t>visible</a:t>
            </a:r>
            <a:r>
              <a:rPr lang="de-DE" sz="2800" dirty="0" smtClean="0">
                <a:ea typeface="ＭＳ Ｐゴシック" pitchFamily="34" charset="-128"/>
              </a:rPr>
              <a:t>.</a:t>
            </a:r>
          </a:p>
          <a:p>
            <a:r>
              <a:rPr lang="de-DE" sz="2800" dirty="0" smtClean="0">
                <a:ea typeface="ＭＳ Ｐゴシック" pitchFamily="34" charset="-128"/>
              </a:rPr>
              <a:t>Abstand </a:t>
            </a:r>
            <a:r>
              <a:rPr lang="de-DE" sz="2800" u="sng" dirty="0" smtClean="0">
                <a:ea typeface="ＭＳ Ｐゴシック" pitchFamily="34" charset="-128"/>
              </a:rPr>
              <a:t>ca. 8 Schritte. </a:t>
            </a:r>
            <a:r>
              <a:rPr lang="de-DE" sz="2800" dirty="0" err="1" smtClean="0">
                <a:ea typeface="ＭＳ Ｐゴシック" pitchFamily="34" charset="-128"/>
              </a:rPr>
              <a:t>Distance</a:t>
            </a:r>
            <a:r>
              <a:rPr lang="de-DE" sz="2800" dirty="0" smtClean="0">
                <a:ea typeface="ＭＳ Ｐゴシック" pitchFamily="34" charset="-128"/>
              </a:rPr>
              <a:t> </a:t>
            </a:r>
            <a:r>
              <a:rPr lang="de-DE" sz="2800" dirty="0" err="1" smtClean="0">
                <a:ea typeface="ＭＳ Ｐゴシック" pitchFamily="34" charset="-128"/>
              </a:rPr>
              <a:t>of</a:t>
            </a:r>
            <a:r>
              <a:rPr lang="de-DE" sz="2800" dirty="0" smtClean="0">
                <a:ea typeface="ＭＳ Ｐゴシック" pitchFamily="34" charset="-128"/>
              </a:rPr>
              <a:t> </a:t>
            </a:r>
            <a:r>
              <a:rPr lang="de-DE" sz="2800" u="sng" dirty="0" err="1" smtClean="0">
                <a:ea typeface="ＭＳ Ｐゴシック" pitchFamily="34" charset="-128"/>
              </a:rPr>
              <a:t>about</a:t>
            </a:r>
            <a:r>
              <a:rPr lang="de-DE" sz="2800" u="sng" dirty="0" smtClean="0">
                <a:ea typeface="ＭＳ Ｐゴシック" pitchFamily="34" charset="-128"/>
              </a:rPr>
              <a:t> 8 </a:t>
            </a:r>
            <a:r>
              <a:rPr lang="de-DE" sz="2800" u="sng" dirty="0" err="1" smtClean="0">
                <a:ea typeface="ＭＳ Ｐゴシック" pitchFamily="34" charset="-128"/>
              </a:rPr>
              <a:t>paces</a:t>
            </a:r>
            <a:r>
              <a:rPr lang="de-DE" sz="2800" dirty="0" smtClean="0">
                <a:ea typeface="ＭＳ Ｐゴシック" pitchFamily="34" charset="-128"/>
              </a:rPr>
              <a:t>.</a:t>
            </a:r>
          </a:p>
          <a:p>
            <a:r>
              <a:rPr lang="de-DE" sz="2800" dirty="0" smtClean="0">
                <a:ea typeface="ＭＳ Ｐゴシック" pitchFamily="34" charset="-128"/>
              </a:rPr>
              <a:t>Hund hat den Helfer aufmerksam zu beobachten</a:t>
            </a:r>
          </a:p>
          <a:p>
            <a:pPr>
              <a:buNone/>
            </a:pPr>
            <a:r>
              <a:rPr lang="de-DE" sz="2800" dirty="0" smtClean="0">
                <a:ea typeface="ＭＳ Ｐゴシック" pitchFamily="34" charset="-128"/>
              </a:rPr>
              <a:t>    The </a:t>
            </a:r>
            <a:r>
              <a:rPr lang="de-DE" sz="2800" dirty="0" err="1" smtClean="0">
                <a:ea typeface="ＭＳ Ｐゴシック" pitchFamily="34" charset="-128"/>
              </a:rPr>
              <a:t>dog</a:t>
            </a:r>
            <a:r>
              <a:rPr lang="de-DE" sz="2800" dirty="0" smtClean="0">
                <a:ea typeface="ＭＳ Ｐゴシック" pitchFamily="34" charset="-128"/>
              </a:rPr>
              <a:t> must </a:t>
            </a:r>
            <a:r>
              <a:rPr lang="de-DE" sz="2800" dirty="0" err="1" smtClean="0">
                <a:ea typeface="ＭＳ Ｐゴシック" pitchFamily="34" charset="-128"/>
              </a:rPr>
              <a:t>be</a:t>
            </a:r>
            <a:r>
              <a:rPr lang="de-DE" sz="2800" dirty="0" smtClean="0">
                <a:ea typeface="ＭＳ Ｐゴシック" pitchFamily="34" charset="-128"/>
              </a:rPr>
              <a:t> </a:t>
            </a:r>
            <a:r>
              <a:rPr lang="de-DE" sz="2800" dirty="0" err="1" smtClean="0">
                <a:ea typeface="ＭＳ Ｐゴシック" pitchFamily="34" charset="-128"/>
              </a:rPr>
              <a:t>attentive</a:t>
            </a:r>
            <a:r>
              <a:rPr lang="de-DE" sz="2800" dirty="0" smtClean="0">
                <a:ea typeface="ＭＳ Ｐゴシック" pitchFamily="34" charset="-128"/>
              </a:rPr>
              <a:t> </a:t>
            </a:r>
            <a:r>
              <a:rPr lang="de-DE" sz="2800" dirty="0" err="1" smtClean="0">
                <a:ea typeface="ＭＳ Ｐゴシック" pitchFamily="34" charset="-128"/>
              </a:rPr>
              <a:t>to</a:t>
            </a:r>
            <a:r>
              <a:rPr lang="de-DE" sz="2800" dirty="0" smtClean="0">
                <a:ea typeface="ＭＳ Ｐゴシック" pitchFamily="34" charset="-128"/>
              </a:rPr>
              <a:t> </a:t>
            </a:r>
            <a:r>
              <a:rPr lang="de-DE" sz="2800" dirty="0" err="1" smtClean="0">
                <a:ea typeface="ＭＳ Ｐゴシック" pitchFamily="34" charset="-128"/>
              </a:rPr>
              <a:t>the</a:t>
            </a:r>
            <a:r>
              <a:rPr lang="de-DE" sz="2800" dirty="0" smtClean="0">
                <a:ea typeface="ＭＳ Ｐゴシック" pitchFamily="34" charset="-128"/>
              </a:rPr>
              <a:t> </a:t>
            </a:r>
            <a:r>
              <a:rPr lang="de-DE" sz="2800" dirty="0" err="1" smtClean="0">
                <a:ea typeface="ＭＳ Ｐゴシック" pitchFamily="34" charset="-128"/>
              </a:rPr>
              <a:t>handler</a:t>
            </a:r>
            <a:r>
              <a:rPr lang="de-DE" sz="2800" dirty="0" smtClean="0">
                <a:ea typeface="ＭＳ Ｐゴシック" pitchFamily="34" charset="-128"/>
              </a:rPr>
              <a:t>.</a:t>
            </a:r>
          </a:p>
          <a:p>
            <a:pPr>
              <a:buNone/>
            </a:pPr>
            <a:endParaRPr lang="de-DE" sz="2800" dirty="0" smtClean="0">
              <a:ea typeface="ＭＳ Ｐゴシック" pitchFamily="34" charset="-128"/>
            </a:endParaRPr>
          </a:p>
        </p:txBody>
      </p:sp>
      <p:sp>
        <p:nvSpPr>
          <p:cNvPr id="4" name="Foliennummernplatzhalter 3"/>
          <p:cNvSpPr>
            <a:spLocks noGrp="1"/>
          </p:cNvSpPr>
          <p:nvPr>
            <p:ph type="sldNum" sz="quarter" idx="12"/>
          </p:nvPr>
        </p:nvSpPr>
        <p:spPr/>
        <p:txBody>
          <a:bodyPr/>
          <a:lstStyle/>
          <a:p>
            <a:fld id="{42060E1C-7F94-48ED-A1E2-7080F3AD8941}" type="slidenum">
              <a:rPr lang="de-DE" smtClean="0"/>
              <a:pPr/>
              <a:t>60</a:t>
            </a:fld>
            <a:endParaRPr lang="de-DE" dirty="0"/>
          </a:p>
        </p:txBody>
      </p:sp>
      <p:sp>
        <p:nvSpPr>
          <p:cNvPr id="5" name="Fußzeilenplatzhalter 4"/>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96752"/>
          </a:xfrm>
        </p:spPr>
        <p:txBody>
          <a:bodyPr>
            <a:normAutofit/>
          </a:bodyPr>
          <a:lstStyle/>
          <a:p>
            <a:r>
              <a:rPr lang="de-DE" sz="3600" dirty="0" smtClean="0"/>
              <a:t>Änderung Rückentransport IGP 2</a:t>
            </a:r>
            <a:endParaRPr lang="de-DE" sz="3600" dirty="0"/>
          </a:p>
        </p:txBody>
      </p:sp>
      <p:sp>
        <p:nvSpPr>
          <p:cNvPr id="3" name="Inhaltsplatzhalter 2"/>
          <p:cNvSpPr>
            <a:spLocks noGrp="1"/>
          </p:cNvSpPr>
          <p:nvPr>
            <p:ph idx="1"/>
          </p:nvPr>
        </p:nvSpPr>
        <p:spPr>
          <a:xfrm>
            <a:off x="457200" y="1124744"/>
            <a:ext cx="8229600" cy="5184576"/>
          </a:xfrm>
        </p:spPr>
        <p:txBody>
          <a:bodyPr>
            <a:normAutofit fontScale="70000" lnSpcReduction="20000"/>
          </a:bodyPr>
          <a:lstStyle/>
          <a:p>
            <a:pPr>
              <a:buNone/>
            </a:pPr>
            <a:r>
              <a:rPr lang="de-DE" dirty="0" smtClean="0"/>
              <a:t>    </a:t>
            </a:r>
            <a:r>
              <a:rPr lang="de-DE" sz="3400" i="1" u="sng" dirty="0" smtClean="0">
                <a:solidFill>
                  <a:srgbClr val="FF0000"/>
                </a:solidFill>
              </a:rPr>
              <a:t>Es erfolgt kein Überfall.</a:t>
            </a:r>
          </a:p>
          <a:p>
            <a:pPr>
              <a:buNone/>
            </a:pPr>
            <a:endParaRPr lang="de-DE" sz="3400" dirty="0" smtClean="0"/>
          </a:p>
          <a:p>
            <a:pPr>
              <a:buNone/>
            </a:pPr>
            <a:r>
              <a:rPr lang="de-DE" sz="3400" dirty="0" smtClean="0"/>
              <a:t>     Nach ca. 30 Schritten  bleibt der Helfer auf Anweisung des Leistungsrichters stehen. Der Hundeführer geht  mit seinem frei folgenden , den Helfer aufmerksam  beobachtenden  Hund zum Helfer, </a:t>
            </a:r>
            <a:r>
              <a:rPr lang="de-DE" sz="3400" i="1" dirty="0" smtClean="0"/>
              <a:t>bleibt neben dem Helfer stehen und nimmt ihm den Softstock ab</a:t>
            </a:r>
            <a:r>
              <a:rPr lang="de-DE" sz="3400" dirty="0" smtClean="0"/>
              <a:t>. Der Hund hat dabei in Grundstellung zu sitzen. Danach erfolgt ein </a:t>
            </a:r>
            <a:r>
              <a:rPr lang="de-DE" sz="3400" i="1" dirty="0" smtClean="0"/>
              <a:t>Seitentransport </a:t>
            </a:r>
            <a:r>
              <a:rPr lang="de-DE" sz="3400" dirty="0" smtClean="0"/>
              <a:t>zum Leistungsrichter </a:t>
            </a:r>
            <a:r>
              <a:rPr lang="de-DE" sz="3400" i="1" dirty="0" smtClean="0"/>
              <a:t>über eine Distanz von etwa 20 Schritten</a:t>
            </a:r>
            <a:r>
              <a:rPr lang="de-DE" sz="3400" dirty="0" smtClean="0"/>
              <a:t>. Ein Hörzeichen  für den Transport  ist erlaubt. Der Hund hat zwischen Helfer und Hundeführer zu gehen.  Der Hund muss </a:t>
            </a:r>
            <a:r>
              <a:rPr lang="de-DE" sz="3400" i="1" dirty="0" smtClean="0"/>
              <a:t>während des Transportes den Helfer beobachten</a:t>
            </a:r>
            <a:r>
              <a:rPr lang="de-DE" sz="3400" dirty="0" smtClean="0"/>
              <a:t>. Er darf dabei jedoch den Helfer nicht bedrängen, anspringen oder fassen. Am Ende des Transportes nimmt der Hundeführer mit seinem Hund beim Leistungsrichter eine Grundstellung ein und meldet den ersten Teil für beendet.</a:t>
            </a:r>
          </a:p>
          <a:p>
            <a:pPr>
              <a:buNone/>
            </a:pPr>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61</a:t>
            </a:fld>
            <a:endParaRPr lang="de-DE"/>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80728"/>
          </a:xfrm>
        </p:spPr>
        <p:txBody>
          <a:bodyPr>
            <a:normAutofit/>
          </a:bodyPr>
          <a:lstStyle/>
          <a:p>
            <a:r>
              <a:rPr lang="de-DE" sz="3600" dirty="0" err="1" smtClean="0"/>
              <a:t>Modification</a:t>
            </a:r>
            <a:r>
              <a:rPr lang="de-DE" sz="3600" dirty="0" smtClean="0"/>
              <a:t> Back Transport IGP 2</a:t>
            </a:r>
            <a:endParaRPr lang="de-DE" sz="3600" dirty="0"/>
          </a:p>
        </p:txBody>
      </p:sp>
      <p:sp>
        <p:nvSpPr>
          <p:cNvPr id="3" name="Inhaltsplatzhalter 2"/>
          <p:cNvSpPr>
            <a:spLocks noGrp="1"/>
          </p:cNvSpPr>
          <p:nvPr>
            <p:ph idx="1"/>
          </p:nvPr>
        </p:nvSpPr>
        <p:spPr>
          <a:xfrm>
            <a:off x="251520" y="836712"/>
            <a:ext cx="8712968" cy="5544616"/>
          </a:xfrm>
        </p:spPr>
        <p:txBody>
          <a:bodyPr>
            <a:normAutofit fontScale="92500" lnSpcReduction="10000"/>
          </a:bodyPr>
          <a:lstStyle/>
          <a:p>
            <a:r>
              <a:rPr lang="de-DE" dirty="0" err="1" smtClean="0">
                <a:solidFill>
                  <a:srgbClr val="FF0000"/>
                </a:solidFill>
              </a:rPr>
              <a:t>No</a:t>
            </a:r>
            <a:r>
              <a:rPr lang="de-DE" dirty="0" smtClean="0">
                <a:solidFill>
                  <a:srgbClr val="FF0000"/>
                </a:solidFill>
              </a:rPr>
              <a:t> </a:t>
            </a:r>
            <a:r>
              <a:rPr lang="de-DE" dirty="0" err="1" smtClean="0">
                <a:solidFill>
                  <a:srgbClr val="FF0000"/>
                </a:solidFill>
              </a:rPr>
              <a:t>attack</a:t>
            </a:r>
            <a:endParaRPr lang="de-DE" dirty="0" smtClean="0">
              <a:solidFill>
                <a:srgbClr val="FF0000"/>
              </a:solidFill>
            </a:endParaRPr>
          </a:p>
          <a:p>
            <a:pPr>
              <a:buNone/>
            </a:pPr>
            <a:r>
              <a:rPr lang="en-GB" sz="2800" dirty="0" smtClean="0"/>
              <a:t>     After 30 paces the helper stops and stands still on the order of the judge. The handler (HF) goes to the helper with his dog who is attentive to the helper, stands beside the helper and takes the padded stick. The dog must sit in the basic position. Thereafter, a side transport to the judge is shown over a distance of about 20 paces. A command for the transport is allowed. The dog has to go between the helper and the handler. The dog must be attentive to the helper. However, he is not allowed to press, bump or grip the helper. At the end of the transport, the handler (HF) takes a basic position with his dog in front of the judge (LR), hands over the padded stick to the judge (LR) and announces the first part of protection is complete.</a:t>
            </a:r>
            <a:endParaRPr lang="de-DE" sz="2800" dirty="0" smtClean="0"/>
          </a:p>
          <a:p>
            <a:pPr>
              <a:buNone/>
            </a:pPr>
            <a:endParaRPr lang="de-DE" sz="2800" dirty="0">
              <a:solidFill>
                <a:srgbClr val="FF0000"/>
              </a:solidFill>
            </a:endParaRPr>
          </a:p>
        </p:txBody>
      </p:sp>
      <p:sp>
        <p:nvSpPr>
          <p:cNvPr id="4" name="Fußzeilenplatzhalter 3"/>
          <p:cNvSpPr>
            <a:spLocks noGrp="1"/>
          </p:cNvSpPr>
          <p:nvPr>
            <p:ph type="ftr" sz="quarter" idx="11"/>
          </p:nvPr>
        </p:nvSpPr>
        <p:spPr/>
        <p:txBody>
          <a:bodyPr/>
          <a:lstStyle/>
          <a:p>
            <a:r>
              <a:rPr lang="de-DE" dirty="0" smtClean="0"/>
              <a:t>Diegel</a:t>
            </a:r>
            <a:endParaRPr lang="de-DE" dirty="0"/>
          </a:p>
        </p:txBody>
      </p:sp>
      <p:sp>
        <p:nvSpPr>
          <p:cNvPr id="5" name="Foliennummernplatzhalter 4"/>
          <p:cNvSpPr>
            <a:spLocks noGrp="1"/>
          </p:cNvSpPr>
          <p:nvPr>
            <p:ph type="sldNum" sz="quarter" idx="12"/>
          </p:nvPr>
        </p:nvSpPr>
        <p:spPr/>
        <p:txBody>
          <a:bodyPr/>
          <a:lstStyle/>
          <a:p>
            <a:fld id="{42060E1C-7F94-48ED-A1E2-7080F3AD8941}" type="slidenum">
              <a:rPr lang="de-DE" smtClean="0"/>
              <a:pPr/>
              <a:t>62</a:t>
            </a:fld>
            <a:endParaRPr lang="de-DE"/>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1"/>
          <p:cNvSpPr>
            <a:spLocks noGrp="1" noChangeArrowheads="1"/>
          </p:cNvSpPr>
          <p:nvPr>
            <p:ph type="title"/>
          </p:nvPr>
        </p:nvSpPr>
        <p:spPr>
          <a:xfrm>
            <a:off x="249238" y="71438"/>
            <a:ext cx="8645525" cy="946150"/>
          </a:xfrm>
        </p:spPr>
        <p:txBody>
          <a:bodyPr/>
          <a:lstStyle/>
          <a:p>
            <a:r>
              <a:rPr lang="en-US" b="1" u="sng" smtClean="0">
                <a:ea typeface="ＭＳ Ｐゴシック" pitchFamily="34" charset="-128"/>
                <a:cs typeface="Arial" pitchFamily="34" charset="0"/>
              </a:rPr>
              <a:t>Rückentransport</a:t>
            </a:r>
          </a:p>
        </p:txBody>
      </p:sp>
      <p:graphicFrame>
        <p:nvGraphicFramePr>
          <p:cNvPr id="4" name="Group 2"/>
          <p:cNvGraphicFramePr>
            <a:graphicFrameLocks noGrp="1"/>
          </p:cNvGraphicFramePr>
          <p:nvPr/>
        </p:nvGraphicFramePr>
        <p:xfrm>
          <a:off x="285750" y="1052733"/>
          <a:ext cx="8643938" cy="5768122"/>
        </p:xfrm>
        <a:graphic>
          <a:graphicData uri="http://schemas.openxmlformats.org/drawingml/2006/table">
            <a:tbl>
              <a:tblPr/>
              <a:tblGrid>
                <a:gridCol w="1693962"/>
                <a:gridCol w="3449538"/>
                <a:gridCol w="785813"/>
                <a:gridCol w="714375"/>
                <a:gridCol w="714375"/>
                <a:gridCol w="642937"/>
                <a:gridCol w="642938"/>
              </a:tblGrid>
              <a:tr h="76927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5 </a:t>
                      </a:r>
                      <a:r>
                        <a:rPr kumimoji="0" lang="en-US" sz="1800" b="1"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Punkte</a:t>
                      </a:r>
                      <a:endParaRPr kumimoji="0" lang="en-US" sz="18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Rückentransport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V</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SG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B</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M</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454054">
                <a:tc rowSpan="4">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Grundstellung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gerade</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6749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ruhig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44098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aufmerksam</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44098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sofort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8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8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8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8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0988">
                <a:tc rowSpan="6">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Transport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aufmerksam</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zum</a:t>
                      </a: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Helfer</a:t>
                      </a:r>
                      <a:endParaRPr kumimoji="0" lang="en-US" sz="18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dirty="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44098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frei</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44098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a:t>
                      </a:r>
                      <a:r>
                        <a:rPr kumimoji="0" lang="en-US" sz="18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konzentriert</a:t>
                      </a:r>
                      <a:endParaRPr kumimoji="0" lang="en-US" sz="18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44098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gerade</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564464">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defRPr/>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in Position</a:t>
                      </a:r>
                    </a:p>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8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8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8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8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6749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9417">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Bewertung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800" b="0" i="0" u="none" strike="noStrike" cap="none" normalizeH="0" baseline="0" smtClean="0">
                        <a:ln>
                          <a:noFill/>
                        </a:ln>
                        <a:solidFill>
                          <a:srgbClr val="000000"/>
                        </a:solidFill>
                        <a:effectLst/>
                        <a:latin typeface="Arial" pitchFamily="34" charset="0"/>
                        <a:ea typeface="ヒラギノ角ゴ ProN W3" pitchFamily="-8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dirty="0" smtClean="0">
                          <a:ln>
                            <a:noFill/>
                          </a:ln>
                          <a:solidFill>
                            <a:srgbClr val="006411"/>
                          </a:solidFill>
                          <a:effectLst/>
                          <a:latin typeface="Arial" pitchFamily="34" charset="0"/>
                          <a:ea typeface="ＭＳ Ｐゴシック" pitchFamily="34" charset="-128"/>
                          <a:sym typeface="Gill Sans" pitchFamily="-84" charset="0"/>
                        </a:rPr>
                        <a:t>5,0</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4,5</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4</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3,5</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dirty="0" smtClean="0">
                          <a:ln>
                            <a:noFill/>
                          </a:ln>
                          <a:solidFill>
                            <a:srgbClr val="DD2D32"/>
                          </a:solidFill>
                          <a:effectLst/>
                          <a:latin typeface="Arial" pitchFamily="34" charset="0"/>
                          <a:ea typeface="ＭＳ Ｐゴシック" pitchFamily="34" charset="-128"/>
                          <a:sym typeface="Gill Sans" pitchFamily="-84" charset="0"/>
                        </a:rPr>
                        <a:t>0-3</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sp>
        <p:nvSpPr>
          <p:cNvPr id="5" name="Foliennummernplatzhalter 4"/>
          <p:cNvSpPr>
            <a:spLocks noGrp="1"/>
          </p:cNvSpPr>
          <p:nvPr>
            <p:ph type="sldNum" sz="quarter" idx="12"/>
          </p:nvPr>
        </p:nvSpPr>
        <p:spPr/>
        <p:txBody>
          <a:bodyPr/>
          <a:lstStyle/>
          <a:p>
            <a:fld id="{42060E1C-7F94-48ED-A1E2-7080F3AD8941}" type="slidenum">
              <a:rPr lang="de-DE" smtClean="0"/>
              <a:pPr/>
              <a:t>63</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1"/>
          <p:cNvSpPr>
            <a:spLocks noGrp="1" noChangeArrowheads="1"/>
          </p:cNvSpPr>
          <p:nvPr>
            <p:ph type="title"/>
          </p:nvPr>
        </p:nvSpPr>
        <p:spPr>
          <a:xfrm>
            <a:off x="285750" y="0"/>
            <a:ext cx="8643938" cy="795338"/>
          </a:xfrm>
        </p:spPr>
        <p:txBody>
          <a:bodyPr/>
          <a:lstStyle/>
          <a:p>
            <a:r>
              <a:rPr lang="en-US" sz="4000" smtClean="0">
                <a:ea typeface="ＭＳ Ｐゴシック" pitchFamily="34" charset="-128"/>
                <a:cs typeface="Arial" pitchFamily="34" charset="0"/>
              </a:rPr>
              <a:t>Pflichtentwertung Rückentransport</a:t>
            </a:r>
          </a:p>
        </p:txBody>
      </p:sp>
      <p:graphicFrame>
        <p:nvGraphicFramePr>
          <p:cNvPr id="4" name="Group 3"/>
          <p:cNvGraphicFramePr>
            <a:graphicFrameLocks noGrp="1"/>
          </p:cNvGraphicFramePr>
          <p:nvPr/>
        </p:nvGraphicFramePr>
        <p:xfrm>
          <a:off x="214313" y="857250"/>
          <a:ext cx="8643937" cy="5789296"/>
        </p:xfrm>
        <a:graphic>
          <a:graphicData uri="http://schemas.openxmlformats.org/drawingml/2006/table">
            <a:tbl>
              <a:tblPr/>
              <a:tblGrid>
                <a:gridCol w="5214937"/>
                <a:gridCol w="3429000"/>
              </a:tblGrid>
              <a:tr h="608013">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4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Verhalten</a:t>
                      </a:r>
                      <a:endParaRPr kumimoji="0" lang="en-US" sz="24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50800" marR="50800" marT="50800" marB="50800" anchor="ctr" horzOverflow="overflow">
                    <a:lnL w="12700" cap="flat" cmpd="sng" algn="ctr">
                      <a:solidFill>
                        <a:srgbClr val="A4A5A4"/>
                      </a:solidFill>
                      <a:prstDash val="solid"/>
                      <a:round/>
                      <a:headEnd type="none" w="med" len="med"/>
                      <a:tailEnd type="none" w="med" len="med"/>
                    </a:lnL>
                    <a:lnR w="12700" cap="flat" cmpd="sng" algn="ctr">
                      <a:solidFill>
                        <a:srgbClr val="A4A5A4"/>
                      </a:solidFill>
                      <a:prstDash val="solid"/>
                      <a:round/>
                      <a:headEnd type="none" w="med" len="med"/>
                      <a:tailEnd type="none" w="med" len="med"/>
                    </a:lnR>
                    <a:lnT w="12700" cap="flat" cmpd="sng" algn="ctr">
                      <a:solidFill>
                        <a:srgbClr val="A4A5A4"/>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24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Konsequenz</a:t>
                      </a:r>
                    </a:p>
                  </a:txBody>
                  <a:tcPr marL="50800" marR="50800" marT="50800" marB="50800" anchor="ctr" horzOverflow="overflow">
                    <a:lnL w="12700" cap="flat" cmpd="sng" algn="ctr">
                      <a:solidFill>
                        <a:srgbClr val="A4A5A4"/>
                      </a:solidFill>
                      <a:prstDash val="solid"/>
                      <a:round/>
                      <a:headEnd type="none" w="med" len="med"/>
                      <a:tailEnd type="none" w="med" len="med"/>
                    </a:lnL>
                    <a:lnR w="12700" cap="flat" cmpd="sng" algn="ctr">
                      <a:solidFill>
                        <a:srgbClr val="A4A5A4"/>
                      </a:solidFill>
                      <a:prstDash val="solid"/>
                      <a:round/>
                      <a:headEnd type="none" w="med" len="med"/>
                      <a:tailEnd type="none" w="med" len="med"/>
                    </a:lnR>
                    <a:lnT w="12700" cap="flat" cmpd="sng" algn="ctr">
                      <a:solidFill>
                        <a:srgbClr val="A4A5A4"/>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solidFill>
                      <a:srgbClr val="FFFFCC"/>
                    </a:solidFill>
                  </a:tcPr>
                </a:tc>
              </a:tr>
              <a:tr h="677863">
                <a:tc>
                  <a:txBody>
                    <a:bodyPr/>
                    <a:lstStyle/>
                    <a:p>
                      <a:pPr marL="0" marR="0" lvl="0" indent="0" algn="l" defTabSz="914400" rtl="0" eaLnBrk="1" fontAlgn="base" latinLnBrk="0" hangingPunct="1">
                        <a:lnSpc>
                          <a:spcPct val="13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Körper- und Schritthilfen des Hundeführers</a:t>
                      </a:r>
                    </a:p>
                  </a:txBody>
                  <a:tcPr marL="50800" marR="50800" marT="50800" marB="50800" anchor="ctr" horzOverflow="overflow">
                    <a:lnL w="12700" cap="flat" cmpd="sng" algn="ctr">
                      <a:solidFill>
                        <a:srgbClr val="A4A5A4"/>
                      </a:solidFill>
                      <a:prstDash val="solid"/>
                      <a:round/>
                      <a:headEnd type="none" w="med" len="med"/>
                      <a:tailEnd type="none" w="med" len="med"/>
                    </a:lnL>
                    <a:lnR w="12700" cap="flat" cmpd="sng" algn="ctr">
                      <a:solidFill>
                        <a:srgbClr val="A4A5A4"/>
                      </a:solidFill>
                      <a:prstDash val="solid"/>
                      <a:round/>
                      <a:headEnd type="none" w="med" len="med"/>
                      <a:tailEnd type="none" w="med" len="med"/>
                    </a:lnR>
                    <a:lnT w="12700" cap="flat" cmpd="sng" algn="ctr">
                      <a:solidFill>
                        <a:srgbClr val="A4A5A4"/>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Bis minus zwei Prädikate</a:t>
                      </a:r>
                    </a:p>
                  </a:txBody>
                  <a:tcPr marL="50800" marR="50800" marT="50800" marB="50800" anchor="ctr" horzOverflow="overflow">
                    <a:lnL w="12700" cap="flat" cmpd="sng" algn="ctr">
                      <a:solidFill>
                        <a:srgbClr val="A4A5A4"/>
                      </a:solidFill>
                      <a:prstDash val="solid"/>
                      <a:round/>
                      <a:headEnd type="none" w="med" len="med"/>
                      <a:tailEnd type="none" w="med" len="med"/>
                    </a:lnL>
                    <a:lnR w="12700" cap="flat" cmpd="sng" algn="ctr">
                      <a:solidFill>
                        <a:srgbClr val="A4A5A4"/>
                      </a:solidFill>
                      <a:prstDash val="solid"/>
                      <a:round/>
                      <a:headEnd type="none" w="med" len="med"/>
                      <a:tailEnd type="none" w="med" len="med"/>
                    </a:lnR>
                    <a:lnT w="12700" cap="flat" cmpd="sng" algn="ctr">
                      <a:solidFill>
                        <a:srgbClr val="A4A5A4"/>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noFill/>
                  </a:tcPr>
                </a:tc>
              </a:tr>
              <a:tr h="603250">
                <a:tc>
                  <a:txBody>
                    <a:bodyPr/>
                    <a:lstStyle/>
                    <a:p>
                      <a:pPr marL="0" marR="0" lvl="0" indent="0" algn="l" defTabSz="914400" rtl="0" eaLnBrk="1" fontAlgn="base" latinLnBrk="0" hangingPunct="1">
                        <a:lnSpc>
                          <a:spcPct val="13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Zusätzliche Hörzeichen</a:t>
                      </a:r>
                    </a:p>
                  </a:txBody>
                  <a:tcPr marL="50800" marR="50800" marT="50800" marB="50800" anchor="ctr" horzOverflow="overflow">
                    <a:lnL w="12700" cap="flat" cmpd="sng" algn="ctr">
                      <a:solidFill>
                        <a:srgbClr val="A4A5A4"/>
                      </a:solidFill>
                      <a:prstDash val="solid"/>
                      <a:round/>
                      <a:headEnd type="none" w="med" len="med"/>
                      <a:tailEnd type="none" w="med" len="med"/>
                    </a:lnL>
                    <a:lnR w="12700" cap="flat" cmpd="sng" algn="ctr">
                      <a:solidFill>
                        <a:srgbClr val="A4A5A4"/>
                      </a:solidFill>
                      <a:prstDash val="solid"/>
                      <a:round/>
                      <a:headEnd type="none" w="med" len="med"/>
                      <a:tailEnd type="none" w="med" len="med"/>
                    </a:lnR>
                    <a:lnT w="12700" cap="flat" cmpd="sng" algn="ctr">
                      <a:solidFill>
                        <a:srgbClr val="A4A5A4"/>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Bis minus drei Prädikate</a:t>
                      </a:r>
                    </a:p>
                  </a:txBody>
                  <a:tcPr marL="50800" marR="50800" marT="50800" marB="50800" anchor="ctr" horzOverflow="overflow">
                    <a:lnL w="12700" cap="flat" cmpd="sng" algn="ctr">
                      <a:solidFill>
                        <a:srgbClr val="A4A5A4"/>
                      </a:solidFill>
                      <a:prstDash val="solid"/>
                      <a:round/>
                      <a:headEnd type="none" w="med" len="med"/>
                      <a:tailEnd type="none" w="med" len="med"/>
                    </a:lnL>
                    <a:lnR w="12700" cap="flat" cmpd="sng" algn="ctr">
                      <a:solidFill>
                        <a:srgbClr val="A4A5A4"/>
                      </a:solidFill>
                      <a:prstDash val="solid"/>
                      <a:round/>
                      <a:headEnd type="none" w="med" len="med"/>
                      <a:tailEnd type="none" w="med" len="med"/>
                    </a:lnR>
                    <a:lnT w="12700" cap="flat" cmpd="sng" algn="ctr">
                      <a:solidFill>
                        <a:srgbClr val="A4A5A4"/>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noFill/>
                  </a:tcPr>
                </a:tc>
              </a:tr>
              <a:tr h="1144588">
                <a:tc>
                  <a:txBody>
                    <a:bodyPr/>
                    <a:lstStyle/>
                    <a:p>
                      <a:pPr marL="0" marR="0" lvl="0" indent="0" algn="l" defTabSz="914400" rtl="0" eaLnBrk="1" fontAlgn="base" latinLnBrk="0" hangingPunct="1">
                        <a:lnSpc>
                          <a:spcPct val="13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Hund</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beobachtet</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den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Helfer</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nicht</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oder</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nur</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zeitweise</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läuft</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nicht</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frei</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am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Fuß</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erforderlicher</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Abstand</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nicht</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eingehalten</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endParaRPr>
                    </a:p>
                  </a:txBody>
                  <a:tcPr marL="50800" marR="50800" marT="50800" marB="50800" anchor="ctr" horzOverflow="overflow">
                    <a:lnL w="12700" cap="flat" cmpd="sng" algn="ctr">
                      <a:solidFill>
                        <a:srgbClr val="A4A5A4"/>
                      </a:solidFill>
                      <a:prstDash val="solid"/>
                      <a:round/>
                      <a:headEnd type="none" w="med" len="med"/>
                      <a:tailEnd type="none" w="med" len="med"/>
                    </a:lnL>
                    <a:lnR w="12700" cap="flat" cmpd="sng" algn="ctr">
                      <a:solidFill>
                        <a:srgbClr val="A4A5A4"/>
                      </a:solidFill>
                      <a:prstDash val="solid"/>
                      <a:round/>
                      <a:headEnd type="none" w="med" len="med"/>
                      <a:tailEnd type="none" w="med" len="med"/>
                    </a:lnR>
                    <a:lnT w="12700" cap="flat" cmpd="sng" algn="ctr">
                      <a:solidFill>
                        <a:srgbClr val="A4A5A4"/>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Bis</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minus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zwei</a:t>
                      </a:r>
                      <a:r>
                        <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rPr>
                        <a:t> </a:t>
                      </a:r>
                      <a:r>
                        <a:rPr kumimoji="0" lang="en-US" sz="2000" b="0" i="0" u="none" strike="noStrike" cap="none" normalizeH="0" baseline="0" dirty="0" err="1" smtClean="0">
                          <a:ln>
                            <a:noFill/>
                          </a:ln>
                          <a:solidFill>
                            <a:schemeClr val="tx1"/>
                          </a:solidFill>
                          <a:effectLst/>
                          <a:latin typeface="Arial" pitchFamily="34" charset="0"/>
                          <a:ea typeface="ＭＳ Ｐゴシック" pitchFamily="34" charset="-128"/>
                          <a:sym typeface="Gill Sans" pitchFamily="-84" charset="0"/>
                        </a:rPr>
                        <a:t>Prädikate</a:t>
                      </a:r>
                      <a:endParaRPr kumimoji="0" lang="en-US" sz="2000" b="0" i="0" u="none" strike="noStrike" cap="none" normalizeH="0" baseline="0" dirty="0" smtClean="0">
                        <a:ln>
                          <a:noFill/>
                        </a:ln>
                        <a:solidFill>
                          <a:schemeClr val="tx1"/>
                        </a:solidFill>
                        <a:effectLst/>
                        <a:latin typeface="Arial" pitchFamily="34" charset="0"/>
                        <a:ea typeface="ＭＳ Ｐゴシック" pitchFamily="34" charset="-128"/>
                        <a:sym typeface="Gill Sans" pitchFamily="-84" charset="0"/>
                      </a:endParaRPr>
                    </a:p>
                  </a:txBody>
                  <a:tcPr marL="50800" marR="50800" marT="50800" marB="50800" anchor="ctr" horzOverflow="overflow">
                    <a:lnL w="12700" cap="flat" cmpd="sng" algn="ctr">
                      <a:solidFill>
                        <a:srgbClr val="A4A5A4"/>
                      </a:solidFill>
                      <a:prstDash val="solid"/>
                      <a:round/>
                      <a:headEnd type="none" w="med" len="med"/>
                      <a:tailEnd type="none" w="med" len="med"/>
                    </a:lnL>
                    <a:lnR w="12700" cap="flat" cmpd="sng" algn="ctr">
                      <a:solidFill>
                        <a:srgbClr val="A4A5A4"/>
                      </a:solidFill>
                      <a:prstDash val="solid"/>
                      <a:round/>
                      <a:headEnd type="none" w="med" len="med"/>
                      <a:tailEnd type="none" w="med" len="med"/>
                    </a:lnR>
                    <a:lnT w="12700" cap="flat" cmpd="sng" algn="ctr">
                      <a:solidFill>
                        <a:srgbClr val="A4A5A4"/>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noFill/>
                  </a:tcPr>
                </a:tc>
              </a:tr>
              <a:tr h="1004888">
                <a:tc>
                  <a:txBody>
                    <a:bodyPr/>
                    <a:lstStyle/>
                    <a:p>
                      <a:pPr marL="0" marR="0" lvl="0" indent="0" algn="l" defTabSz="914400" rtl="0" eaLnBrk="1" fontAlgn="base" latinLnBrk="0" hangingPunct="1">
                        <a:lnSpc>
                          <a:spcPct val="15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Hund läuft vor Überfall zum Helfer - beisst jedoch nicht  - und lässt sich abrufen</a:t>
                      </a:r>
                    </a:p>
                  </a:txBody>
                  <a:tcPr marL="50800" marR="50800" marT="50800" marB="50800" anchor="ctr" horzOverflow="overflow">
                    <a:lnL w="12700" cap="flat" cmpd="sng" algn="ctr">
                      <a:solidFill>
                        <a:srgbClr val="A4A5A4"/>
                      </a:solidFill>
                      <a:prstDash val="solid"/>
                      <a:round/>
                      <a:headEnd type="none" w="med" len="med"/>
                      <a:tailEnd type="none" w="med" len="med"/>
                    </a:lnL>
                    <a:lnR w="12700" cap="flat" cmpd="sng" algn="ctr">
                      <a:solidFill>
                        <a:srgbClr val="A4A5A4"/>
                      </a:solidFill>
                      <a:prstDash val="solid"/>
                      <a:round/>
                      <a:headEnd type="none" w="med" len="med"/>
                      <a:tailEnd type="none" w="med" len="med"/>
                    </a:lnR>
                    <a:lnT w="12700" cap="flat" cmpd="sng" algn="ctr">
                      <a:solidFill>
                        <a:srgbClr val="A4A5A4"/>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Unterstes</a:t>
                      </a:r>
                      <a:r>
                        <a:rPr kumimoji="0" lang="en-US" sz="20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a:t>
                      </a:r>
                      <a:r>
                        <a:rPr kumimoji="0" lang="en-US" sz="20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Mangelhaft</a:t>
                      </a:r>
                      <a:endParaRPr kumimoji="0" lang="en-US" sz="20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50800" marR="50800" marT="50800" marB="50800" anchor="ctr" horzOverflow="overflow">
                    <a:lnL w="12700" cap="flat" cmpd="sng" algn="ctr">
                      <a:solidFill>
                        <a:srgbClr val="A4A5A4"/>
                      </a:solidFill>
                      <a:prstDash val="solid"/>
                      <a:round/>
                      <a:headEnd type="none" w="med" len="med"/>
                      <a:tailEnd type="none" w="med" len="med"/>
                    </a:lnL>
                    <a:lnR w="12700" cap="flat" cmpd="sng" algn="ctr">
                      <a:solidFill>
                        <a:srgbClr val="A4A5A4"/>
                      </a:solidFill>
                      <a:prstDash val="solid"/>
                      <a:round/>
                      <a:headEnd type="none" w="med" len="med"/>
                      <a:tailEnd type="none" w="med" len="med"/>
                    </a:lnR>
                    <a:lnT w="12700" cap="flat" cmpd="sng" algn="ctr">
                      <a:solidFill>
                        <a:srgbClr val="A4A5A4"/>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noFill/>
                  </a:tcPr>
                </a:tc>
              </a:tr>
              <a:tr h="714375">
                <a:tc>
                  <a:txBody>
                    <a:bodyPr/>
                    <a:lstStyle/>
                    <a:p>
                      <a:pPr marL="0" marR="0" lvl="0" indent="0" algn="l" defTabSz="914400" rtl="0" eaLnBrk="1" fontAlgn="base" latinLnBrk="0" hangingPunct="1">
                        <a:lnSpc>
                          <a:spcPct val="15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Hund läuft vor Überfall zum Helfer und beisst</a:t>
                      </a:r>
                    </a:p>
                  </a:txBody>
                  <a:tcPr marL="50800" marR="50800" marT="50800" marB="50800" anchor="ctr" horzOverflow="overflow">
                    <a:lnL w="12700" cap="flat" cmpd="sng" algn="ctr">
                      <a:solidFill>
                        <a:srgbClr val="A4A5A4"/>
                      </a:solidFill>
                      <a:prstDash val="solid"/>
                      <a:round/>
                      <a:headEnd type="none" w="med" len="med"/>
                      <a:tailEnd type="none" w="med" len="med"/>
                    </a:lnL>
                    <a:lnR w="12700" cap="flat" cmpd="sng" algn="ctr">
                      <a:solidFill>
                        <a:srgbClr val="A4A5A4"/>
                      </a:solidFill>
                      <a:prstDash val="solid"/>
                      <a:round/>
                      <a:headEnd type="none" w="med" len="med"/>
                      <a:tailEnd type="none" w="med" len="med"/>
                    </a:lnR>
                    <a:lnT w="12700" cap="flat" cmpd="sng" algn="ctr">
                      <a:solidFill>
                        <a:srgbClr val="A4A5A4"/>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0000"/>
                          </a:solidFill>
                          <a:effectLst/>
                          <a:latin typeface="Arial" pitchFamily="34" charset="0"/>
                          <a:ea typeface="ＭＳ Ｐゴシック" pitchFamily="34" charset="-128"/>
                          <a:sym typeface="Gill Sans" pitchFamily="-84" charset="0"/>
                        </a:rPr>
                        <a:t>Disqualifikation</a:t>
                      </a:r>
                    </a:p>
                  </a:txBody>
                  <a:tcPr marL="50800" marR="50800" marT="50800" marB="50800" anchor="ctr" horzOverflow="overflow">
                    <a:lnL w="12700" cap="flat" cmpd="sng" algn="ctr">
                      <a:solidFill>
                        <a:srgbClr val="A4A5A4"/>
                      </a:solidFill>
                      <a:prstDash val="solid"/>
                      <a:round/>
                      <a:headEnd type="none" w="med" len="med"/>
                      <a:tailEnd type="none" w="med" len="med"/>
                    </a:lnL>
                    <a:lnR w="12700" cap="flat" cmpd="sng" algn="ctr">
                      <a:solidFill>
                        <a:srgbClr val="A4A5A4"/>
                      </a:solidFill>
                      <a:prstDash val="solid"/>
                      <a:round/>
                      <a:headEnd type="none" w="med" len="med"/>
                      <a:tailEnd type="none" w="med" len="med"/>
                    </a:lnR>
                    <a:lnT w="12700" cap="flat" cmpd="sng" algn="ctr">
                      <a:solidFill>
                        <a:srgbClr val="A4A5A4"/>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noFill/>
                  </a:tcPr>
                </a:tc>
              </a:tr>
              <a:tr h="879475">
                <a:tc>
                  <a:txBody>
                    <a:bodyPr/>
                    <a:lstStyle/>
                    <a:p>
                      <a:pPr marL="0" marR="0" lvl="0" indent="0" algn="l" defTabSz="914400" rtl="0" eaLnBrk="1" fontAlgn="base" latinLnBrk="0" hangingPunct="1">
                        <a:lnSpc>
                          <a:spcPct val="13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Freifolge nicht möglich</a:t>
                      </a:r>
                    </a:p>
                  </a:txBody>
                  <a:tcPr marL="50800" marR="50800" marT="50800" marB="50800" anchor="ctr" horzOverflow="overflow">
                    <a:lnL w="12700" cap="flat" cmpd="sng" algn="ctr">
                      <a:solidFill>
                        <a:srgbClr val="A4A5A4"/>
                      </a:solidFill>
                      <a:prstDash val="solid"/>
                      <a:round/>
                      <a:headEnd type="none" w="med" len="med"/>
                      <a:tailEnd type="none" w="med" len="med"/>
                    </a:lnL>
                    <a:lnR w="12700" cap="flat" cmpd="sng" algn="ctr">
                      <a:solidFill>
                        <a:srgbClr val="A4A5A4"/>
                      </a:solidFill>
                      <a:prstDash val="solid"/>
                      <a:round/>
                      <a:headEnd type="none" w="med" len="med"/>
                      <a:tailEnd type="none" w="med" len="med"/>
                    </a:lnR>
                    <a:lnT w="12700" cap="flat" cmpd="sng" algn="ctr">
                      <a:solidFill>
                        <a:srgbClr val="A4A5A4"/>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
                          <a:srgbClr val="414141"/>
                        </a:buClr>
                        <a:buSzPct val="81000"/>
                        <a:buFont typeface="Gill Sans Light" pitchFamily="-84" charset="0"/>
                        <a:buNone/>
                        <a:tabLst/>
                      </a:pPr>
                      <a:r>
                        <a:rPr kumimoji="0" lang="en-US" sz="2000" b="0" i="0" u="none" strike="noStrike" cap="none" normalizeH="0" baseline="0" smtClean="0">
                          <a:ln>
                            <a:noFill/>
                          </a:ln>
                          <a:solidFill>
                            <a:srgbClr val="FF0000"/>
                          </a:solidFill>
                          <a:effectLst/>
                          <a:latin typeface="Arial" pitchFamily="34" charset="0"/>
                          <a:ea typeface="ＭＳ Ｐゴシック" pitchFamily="34" charset="-128"/>
                          <a:sym typeface="Gill Sans" pitchFamily="-84" charset="0"/>
                        </a:rPr>
                        <a:t>Disqualifikation</a:t>
                      </a:r>
                    </a:p>
                  </a:txBody>
                  <a:tcPr marL="50800" marR="50800" marT="50800" marB="50800" anchor="ctr" horzOverflow="overflow">
                    <a:lnL w="12700" cap="flat" cmpd="sng" algn="ctr">
                      <a:solidFill>
                        <a:srgbClr val="A4A5A4"/>
                      </a:solidFill>
                      <a:prstDash val="solid"/>
                      <a:round/>
                      <a:headEnd type="none" w="med" len="med"/>
                      <a:tailEnd type="none" w="med" len="med"/>
                    </a:lnL>
                    <a:lnR w="12700" cap="flat" cmpd="sng" algn="ctr">
                      <a:solidFill>
                        <a:srgbClr val="A4A5A4"/>
                      </a:solidFill>
                      <a:prstDash val="solid"/>
                      <a:round/>
                      <a:headEnd type="none" w="med" len="med"/>
                      <a:tailEnd type="none" w="med" len="med"/>
                    </a:lnR>
                    <a:lnT w="12700" cap="flat" cmpd="sng" algn="ctr">
                      <a:solidFill>
                        <a:srgbClr val="A4A5A4"/>
                      </a:solidFill>
                      <a:prstDash val="solid"/>
                      <a:round/>
                      <a:headEnd type="none" w="med" len="med"/>
                      <a:tailEnd type="none" w="med" len="med"/>
                    </a:lnT>
                    <a:lnB w="12700" cap="flat" cmpd="sng" algn="ctr">
                      <a:solidFill>
                        <a:srgbClr val="A4A5A4"/>
                      </a:solidFill>
                      <a:prstDash val="solid"/>
                      <a:round/>
                      <a:headEnd type="none" w="med" len="med"/>
                      <a:tailEnd type="none" w="med" len="med"/>
                    </a:lnB>
                    <a:lnTlToBr>
                      <a:noFill/>
                    </a:lnTlToBr>
                    <a:lnBlToTr>
                      <a:noFill/>
                    </a:lnBlToTr>
                    <a:noFill/>
                  </a:tcPr>
                </a:tc>
              </a:tr>
            </a:tbl>
          </a:graphicData>
        </a:graphic>
      </p:graphicFrame>
      <p:sp>
        <p:nvSpPr>
          <p:cNvPr id="5" name="Foliennummernplatzhalter 4"/>
          <p:cNvSpPr>
            <a:spLocks noGrp="1"/>
          </p:cNvSpPr>
          <p:nvPr>
            <p:ph type="sldNum" sz="quarter" idx="12"/>
          </p:nvPr>
        </p:nvSpPr>
        <p:spPr/>
        <p:txBody>
          <a:bodyPr/>
          <a:lstStyle/>
          <a:p>
            <a:fld id="{42060E1C-7F94-48ED-A1E2-7080F3AD8941}" type="slidenum">
              <a:rPr lang="de-DE" smtClean="0"/>
              <a:pPr/>
              <a:t>64</a:t>
            </a:fld>
            <a:endParaRPr lang="de-DE"/>
          </a:p>
        </p:txBody>
      </p:sp>
      <p:sp>
        <p:nvSpPr>
          <p:cNvPr id="6" name="Fußzeilenplatzhalter 5"/>
          <p:cNvSpPr>
            <a:spLocks noGrp="1"/>
          </p:cNvSpPr>
          <p:nvPr>
            <p:ph type="ftr" sz="quarter" idx="11"/>
          </p:nvPr>
        </p:nvSpPr>
        <p:spPr/>
        <p:txBody>
          <a:bodyPr/>
          <a:lstStyle/>
          <a:p>
            <a:r>
              <a:rPr lang="de-DE" smtClean="0"/>
              <a:t>Diegel</a:t>
            </a:r>
            <a:endParaRPr lang="de-DE"/>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Titel 1"/>
          <p:cNvSpPr>
            <a:spLocks noGrp="1"/>
          </p:cNvSpPr>
          <p:nvPr>
            <p:ph type="title"/>
          </p:nvPr>
        </p:nvSpPr>
        <p:spPr>
          <a:xfrm>
            <a:off x="457200" y="0"/>
            <a:ext cx="8229600" cy="1124744"/>
          </a:xfrm>
        </p:spPr>
        <p:txBody>
          <a:bodyPr>
            <a:normAutofit/>
          </a:bodyPr>
          <a:lstStyle/>
          <a:p>
            <a:r>
              <a:rPr lang="de-DE" sz="3600" dirty="0" smtClean="0">
                <a:ea typeface="ＭＳ Ｐゴシック" pitchFamily="34" charset="-128"/>
              </a:rPr>
              <a:t>Überfall aus dem Rückentransport</a:t>
            </a:r>
          </a:p>
        </p:txBody>
      </p:sp>
      <p:sp>
        <p:nvSpPr>
          <p:cNvPr id="271363" name="Inhaltsplatzhalter 2"/>
          <p:cNvSpPr>
            <a:spLocks noGrp="1"/>
          </p:cNvSpPr>
          <p:nvPr>
            <p:ph idx="1"/>
          </p:nvPr>
        </p:nvSpPr>
        <p:spPr>
          <a:xfrm>
            <a:off x="457200" y="1052736"/>
            <a:ext cx="8229600" cy="5073427"/>
          </a:xfrm>
        </p:spPr>
        <p:txBody>
          <a:bodyPr>
            <a:normAutofit fontScale="92500" lnSpcReduction="10000"/>
          </a:bodyPr>
          <a:lstStyle/>
          <a:p>
            <a:r>
              <a:rPr lang="de-DE" dirty="0" smtClean="0">
                <a:ea typeface="ＭＳ Ｐゴシック" pitchFamily="34" charset="-128"/>
              </a:rPr>
              <a:t>Aus dem Rückentransport </a:t>
            </a:r>
            <a:r>
              <a:rPr lang="de-DE" dirty="0" smtClean="0">
                <a:solidFill>
                  <a:srgbClr val="FF0000"/>
                </a:solidFill>
                <a:ea typeface="ＭＳ Ｐゴシック" pitchFamily="34" charset="-128"/>
              </a:rPr>
              <a:t>(nur bei IGP 3) </a:t>
            </a:r>
            <a:r>
              <a:rPr lang="de-DE" dirty="0" smtClean="0">
                <a:ea typeface="ＭＳ Ｐゴシック" pitchFamily="34" charset="-128"/>
              </a:rPr>
              <a:t>erfolgt ein Überfall auf den Hund.</a:t>
            </a:r>
          </a:p>
          <a:p>
            <a:r>
              <a:rPr lang="de-DE" dirty="0" smtClean="0">
                <a:ea typeface="ＭＳ Ｐゴシック" pitchFamily="34" charset="-128"/>
              </a:rPr>
              <a:t>Helferverhalten</a:t>
            </a:r>
          </a:p>
          <a:p>
            <a:r>
              <a:rPr lang="de-DE" dirty="0" smtClean="0">
                <a:ea typeface="ＭＳ Ｐゴシック" pitchFamily="34" charset="-128"/>
              </a:rPr>
              <a:t>Dauer der Belastung bestimmt der LR.</a:t>
            </a:r>
          </a:p>
          <a:p>
            <a:r>
              <a:rPr lang="de-DE" dirty="0" smtClean="0">
                <a:ea typeface="ＭＳ Ｐゴシック" pitchFamily="34" charset="-128"/>
              </a:rPr>
              <a:t>Abschluss mit Seitentransport (</a:t>
            </a:r>
            <a:r>
              <a:rPr lang="de-DE" u="sng" dirty="0" smtClean="0">
                <a:ea typeface="ＭＳ Ｐゴシック" pitchFamily="34" charset="-128"/>
              </a:rPr>
              <a:t>Distanz etwa </a:t>
            </a:r>
            <a:r>
              <a:rPr lang="de-DE" b="1" u="sng" dirty="0" smtClean="0">
                <a:ea typeface="ＭＳ Ｐゴシック" pitchFamily="34" charset="-128"/>
              </a:rPr>
              <a:t>20</a:t>
            </a:r>
            <a:r>
              <a:rPr lang="de-DE" u="sng" dirty="0" smtClean="0">
                <a:ea typeface="ＭＳ Ｐゴシック" pitchFamily="34" charset="-128"/>
              </a:rPr>
              <a:t> Schritte).</a:t>
            </a:r>
          </a:p>
          <a:p>
            <a:pPr>
              <a:buNone/>
            </a:pPr>
            <a:r>
              <a:rPr lang="de-DE" dirty="0" smtClean="0"/>
              <a:t>    Am Ende des Transportes nimmt der Hundeführer mit seinem Hund beim Leistungsrichter eine Grundstellung ein, übergibt dem Leistungsrichter den Softstock und meldet den ersten Teil für beendet.</a:t>
            </a:r>
          </a:p>
          <a:p>
            <a:pPr>
              <a:buFontTx/>
              <a:buNone/>
            </a:pPr>
            <a:endParaRPr lang="de-DE" dirty="0" smtClean="0">
              <a:ea typeface="ＭＳ Ｐゴシック" pitchFamily="34" charset="-128"/>
            </a:endParaRPr>
          </a:p>
        </p:txBody>
      </p:sp>
      <p:sp>
        <p:nvSpPr>
          <p:cNvPr id="4" name="Foliennummernplatzhalter 3"/>
          <p:cNvSpPr>
            <a:spLocks noGrp="1"/>
          </p:cNvSpPr>
          <p:nvPr>
            <p:ph type="sldNum" sz="quarter" idx="12"/>
          </p:nvPr>
        </p:nvSpPr>
        <p:spPr/>
        <p:txBody>
          <a:bodyPr/>
          <a:lstStyle/>
          <a:p>
            <a:fld id="{42060E1C-7F94-48ED-A1E2-7080F3AD8941}" type="slidenum">
              <a:rPr lang="de-DE" smtClean="0"/>
              <a:pPr/>
              <a:t>65</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720080"/>
          </a:xfrm>
        </p:spPr>
        <p:txBody>
          <a:bodyPr>
            <a:normAutofit/>
          </a:bodyPr>
          <a:lstStyle/>
          <a:p>
            <a:r>
              <a:rPr lang="de-DE" sz="3600" dirty="0" err="1" smtClean="0"/>
              <a:t>Attack</a:t>
            </a:r>
            <a:r>
              <a:rPr lang="de-DE" sz="3600" dirty="0" smtClean="0"/>
              <a:t> out </a:t>
            </a:r>
            <a:r>
              <a:rPr lang="de-DE" sz="3600" dirty="0" err="1" smtClean="0"/>
              <a:t>of</a:t>
            </a:r>
            <a:r>
              <a:rPr lang="de-DE" sz="3600" dirty="0" smtClean="0"/>
              <a:t> </a:t>
            </a:r>
            <a:r>
              <a:rPr lang="de-DE" sz="3600" dirty="0" err="1" smtClean="0"/>
              <a:t>the</a:t>
            </a:r>
            <a:r>
              <a:rPr lang="de-DE" sz="3600" dirty="0" smtClean="0"/>
              <a:t> Back Transport</a:t>
            </a:r>
            <a:endParaRPr lang="de-DE" sz="3600" dirty="0"/>
          </a:p>
        </p:txBody>
      </p:sp>
      <p:sp>
        <p:nvSpPr>
          <p:cNvPr id="3" name="Inhaltsplatzhalter 2"/>
          <p:cNvSpPr>
            <a:spLocks noGrp="1"/>
          </p:cNvSpPr>
          <p:nvPr>
            <p:ph idx="1"/>
          </p:nvPr>
        </p:nvSpPr>
        <p:spPr>
          <a:xfrm>
            <a:off x="457200" y="1052736"/>
            <a:ext cx="8229600" cy="5400600"/>
          </a:xfrm>
        </p:spPr>
        <p:txBody>
          <a:bodyPr>
            <a:normAutofit/>
          </a:bodyPr>
          <a:lstStyle/>
          <a:p>
            <a:r>
              <a:rPr lang="en-GB" sz="2800" dirty="0" smtClean="0"/>
              <a:t>During the back transport and without stopping, at the direction of the judge, the helper attacks the dog</a:t>
            </a:r>
          </a:p>
          <a:p>
            <a:r>
              <a:rPr lang="en-GB" sz="2800" dirty="0" smtClean="0"/>
              <a:t>Helper behaviour</a:t>
            </a:r>
          </a:p>
          <a:p>
            <a:r>
              <a:rPr lang="en-GB" sz="2800" dirty="0" smtClean="0"/>
              <a:t>At the order of the judge, the helper stops the drive and pressure.</a:t>
            </a:r>
          </a:p>
          <a:p>
            <a:r>
              <a:rPr lang="en-GB" sz="2800" dirty="0" smtClean="0"/>
              <a:t>End of exercise side transport to the judge is shown over a distance of about 20 paces.</a:t>
            </a:r>
          </a:p>
          <a:p>
            <a:r>
              <a:rPr lang="en-GB" sz="2800" dirty="0" smtClean="0"/>
              <a:t>At the end of the transport, the handler (HF) takes a basic position with his dog in front of the judge (LR), hands over the padded stick to the judge (LR) and announces the first part of protection is complete.</a:t>
            </a:r>
            <a:endParaRPr lang="de-DE" sz="2800" dirty="0" smtClean="0"/>
          </a:p>
          <a:p>
            <a:endParaRPr lang="en-GB" sz="2800" dirty="0" smtClean="0"/>
          </a:p>
          <a:p>
            <a:endParaRPr lang="en-GB" sz="2800" dirty="0" smtClean="0"/>
          </a:p>
          <a:p>
            <a:endParaRPr lang="en-GB" sz="2800" dirty="0" smtClean="0"/>
          </a:p>
          <a:p>
            <a:endParaRPr lang="de-DE" sz="2800"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66</a:t>
            </a:fld>
            <a:endParaRPr lang="de-DE"/>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692696"/>
          </a:xfrm>
        </p:spPr>
        <p:txBody>
          <a:bodyPr>
            <a:normAutofit/>
          </a:bodyPr>
          <a:lstStyle/>
          <a:p>
            <a:r>
              <a:rPr lang="de-DE" sz="3200" dirty="0" smtClean="0"/>
              <a:t>PO Text Überfall aus dem RT</a:t>
            </a:r>
            <a:endParaRPr lang="de-DE" sz="3200" dirty="0"/>
          </a:p>
        </p:txBody>
      </p:sp>
      <p:sp>
        <p:nvSpPr>
          <p:cNvPr id="3" name="Inhaltsplatzhalter 2"/>
          <p:cNvSpPr>
            <a:spLocks noGrp="1"/>
          </p:cNvSpPr>
          <p:nvPr>
            <p:ph idx="1"/>
          </p:nvPr>
        </p:nvSpPr>
        <p:spPr>
          <a:xfrm>
            <a:off x="179512" y="692696"/>
            <a:ext cx="8712968" cy="6165304"/>
          </a:xfrm>
        </p:spPr>
        <p:txBody>
          <a:bodyPr>
            <a:noAutofit/>
          </a:bodyPr>
          <a:lstStyle/>
          <a:p>
            <a:pPr>
              <a:buNone/>
            </a:pPr>
            <a:r>
              <a:rPr lang="de-DE" sz="1800" dirty="0" smtClean="0"/>
              <a:t>       Aus dem Rückentransport erfolgt auf </a:t>
            </a:r>
            <a:r>
              <a:rPr lang="de-DE" sz="1800" dirty="0" smtClean="0">
                <a:solidFill>
                  <a:srgbClr val="FF0000"/>
                </a:solidFill>
              </a:rPr>
              <a:t>Anweisung des Leistungsrichters</a:t>
            </a:r>
            <a:r>
              <a:rPr lang="de-DE" sz="1800" dirty="0" smtClean="0"/>
              <a:t>, ohne anzuhalten, ein Überfall auf den Hund. Ohne Einwirkung des Hundeführers und </a:t>
            </a:r>
            <a:r>
              <a:rPr lang="de-DE" sz="1800" dirty="0" smtClean="0">
                <a:solidFill>
                  <a:srgbClr val="FF0000"/>
                </a:solidFill>
              </a:rPr>
              <a:t>ohne zu zögern</a:t>
            </a:r>
            <a:r>
              <a:rPr lang="de-DE" sz="1800" dirty="0" smtClean="0"/>
              <a:t> muss sich der Hund durch </a:t>
            </a:r>
            <a:r>
              <a:rPr lang="de-DE" sz="1800" dirty="0" smtClean="0">
                <a:solidFill>
                  <a:srgbClr val="FF0000"/>
                </a:solidFill>
              </a:rPr>
              <a:t>energisches und kräftiges Zufassen </a:t>
            </a:r>
            <a:r>
              <a:rPr lang="de-DE" sz="1800" dirty="0" smtClean="0"/>
              <a:t>verteidigen. Nach dem Anbiss ist durch Schlagandrohung und Bedrängen durch den Helfer der Hund zu belasten. Dabei ist besonders auf seine </a:t>
            </a:r>
            <a:r>
              <a:rPr lang="de-DE" sz="1800" i="1" dirty="0" smtClean="0">
                <a:solidFill>
                  <a:srgbClr val="FF0000"/>
                </a:solidFill>
              </a:rPr>
              <a:t>Selbstsicherheit, Belastbarkeit</a:t>
            </a:r>
            <a:r>
              <a:rPr lang="de-DE" sz="1800" dirty="0" smtClean="0"/>
              <a:t>, und auf einen </a:t>
            </a:r>
            <a:r>
              <a:rPr lang="de-DE" sz="1800" i="1" dirty="0" smtClean="0">
                <a:solidFill>
                  <a:srgbClr val="FF0000"/>
                </a:solidFill>
              </a:rPr>
              <a:t>vollen, festen</a:t>
            </a:r>
            <a:r>
              <a:rPr lang="de-DE" sz="1800" dirty="0" smtClean="0">
                <a:solidFill>
                  <a:srgbClr val="FF0000"/>
                </a:solidFill>
              </a:rPr>
              <a:t> </a:t>
            </a:r>
            <a:r>
              <a:rPr lang="de-DE" sz="1800" i="1" dirty="0" smtClean="0">
                <a:solidFill>
                  <a:srgbClr val="FF0000"/>
                </a:solidFill>
              </a:rPr>
              <a:t>und beständigen Griff</a:t>
            </a:r>
            <a:r>
              <a:rPr lang="de-DE" sz="1800" dirty="0" smtClean="0">
                <a:solidFill>
                  <a:srgbClr val="FF0000"/>
                </a:solidFill>
              </a:rPr>
              <a:t> </a:t>
            </a:r>
            <a:r>
              <a:rPr lang="de-DE" sz="1800" dirty="0" smtClean="0"/>
              <a:t>zu achten. </a:t>
            </a:r>
            <a:r>
              <a:rPr lang="de-DE" sz="1800" i="1" dirty="0" smtClean="0"/>
              <a:t>Auf Anweisung </a:t>
            </a:r>
            <a:r>
              <a:rPr lang="de-DE" sz="1800" dirty="0" smtClean="0"/>
              <a:t>des Leistungsrichters stellt der Helfer die Belastung ein. Nach dem Einstellen  des Helfers, ab dem ruhigen Stehen des Helfers bis zum Ablassen ist die </a:t>
            </a:r>
            <a:r>
              <a:rPr lang="de-DE" sz="1800" i="1" dirty="0" smtClean="0"/>
              <a:t>Übergangsphase ca. 1</a:t>
            </a:r>
            <a:r>
              <a:rPr lang="de-DE" sz="1800" dirty="0" smtClean="0"/>
              <a:t> </a:t>
            </a:r>
            <a:r>
              <a:rPr lang="de-DE" sz="1800" i="1" dirty="0" smtClean="0"/>
              <a:t>Sek.</a:t>
            </a:r>
            <a:r>
              <a:rPr lang="de-DE" sz="1800" dirty="0" smtClean="0"/>
              <a:t> zu zeigen. Danach muss der Hund ablassen. Der Hundeführer kann ein Hörzeichen für  „Ablassen“ in angemessener Zeit selbständig geben. Dabei hat er ruhig stehenzubleiben. Nach dem Ablassen muss der Hund </a:t>
            </a:r>
            <a:r>
              <a:rPr lang="de-DE" sz="1800" i="1" dirty="0" smtClean="0">
                <a:solidFill>
                  <a:srgbClr val="FF0000"/>
                </a:solidFill>
              </a:rPr>
              <a:t>dicht</a:t>
            </a:r>
            <a:r>
              <a:rPr lang="de-DE" sz="1800" dirty="0" smtClean="0"/>
              <a:t> am Helfer bleiben und hat diesen </a:t>
            </a:r>
            <a:r>
              <a:rPr lang="de-DE" sz="1800" i="1" dirty="0" smtClean="0">
                <a:solidFill>
                  <a:srgbClr val="FF0000"/>
                </a:solidFill>
              </a:rPr>
              <a:t>selbstsicher mit hoher Dominanz, aufmerksam zu bewachen</a:t>
            </a:r>
            <a:r>
              <a:rPr lang="de-DE" sz="1800" dirty="0" smtClean="0"/>
              <a:t>. Auf Richteranweisung geht der Hundeführer in </a:t>
            </a:r>
            <a:r>
              <a:rPr lang="de-DE" sz="1800" i="1" dirty="0" smtClean="0">
                <a:solidFill>
                  <a:srgbClr val="FF0000"/>
                </a:solidFill>
              </a:rPr>
              <a:t>normaler Gangart</a:t>
            </a:r>
            <a:r>
              <a:rPr lang="de-DE" sz="1800" dirty="0" smtClean="0">
                <a:solidFill>
                  <a:srgbClr val="FF0000"/>
                </a:solidFill>
              </a:rPr>
              <a:t>, </a:t>
            </a:r>
            <a:r>
              <a:rPr lang="de-DE" sz="1800" i="1" dirty="0" smtClean="0">
                <a:solidFill>
                  <a:srgbClr val="FF0000"/>
                </a:solidFill>
              </a:rPr>
              <a:t>auf direktem Weg</a:t>
            </a:r>
            <a:r>
              <a:rPr lang="de-DE" sz="1800" dirty="0" smtClean="0">
                <a:solidFill>
                  <a:srgbClr val="FF0000"/>
                </a:solidFill>
              </a:rPr>
              <a:t> </a:t>
            </a:r>
            <a:r>
              <a:rPr lang="de-DE" sz="1800" dirty="0" smtClean="0"/>
              <a:t>zu seinem Hund und nimmt ihn mit dem Hörzeichen für Hinsetzen in die Grundstellung. Der Softstock wird dem Helfer abgenommen. </a:t>
            </a:r>
            <a:r>
              <a:rPr lang="de-DE" sz="1800" i="1" dirty="0" smtClean="0"/>
              <a:t>Danach erfolgen eine neue Grundstellung neben dem Helfer </a:t>
            </a:r>
            <a:r>
              <a:rPr lang="de-DE" sz="1800" dirty="0" smtClean="0"/>
              <a:t>und ein Seitentransport zum Leistungsrichter über eine Distanz von </a:t>
            </a:r>
            <a:r>
              <a:rPr lang="de-DE" sz="1800" i="1" dirty="0" smtClean="0"/>
              <a:t>etwa 20 Schritten</a:t>
            </a:r>
            <a:r>
              <a:rPr lang="de-DE" sz="1800" dirty="0" smtClean="0"/>
              <a:t>. Ein Hörzeichen  für den Transport  ist erlaubt. Der Hund hat zwischen Helfer und Hundeführer zu gehen.  </a:t>
            </a:r>
            <a:r>
              <a:rPr lang="de-DE" sz="1800" i="1" dirty="0" smtClean="0"/>
              <a:t>Der Hund muss während des Transportes den Helfer beobachten</a:t>
            </a:r>
            <a:r>
              <a:rPr lang="de-DE" sz="1800" dirty="0" smtClean="0"/>
              <a:t>. Er darf dabei jedoch den Helfer nicht bedrängen, anspringen oder fassen. Am Ende des Transportes nimmt der Hundeführer mit seinem Hund beim Leistungsrichter eine Grundstellung ein, übergibt dem Leistungsrichter den Softstock und meldet den ersten Teil für beendet.</a:t>
            </a:r>
          </a:p>
          <a:p>
            <a:pPr>
              <a:buNone/>
            </a:pPr>
            <a:endParaRPr lang="de-DE" sz="1800" dirty="0"/>
          </a:p>
        </p:txBody>
      </p:sp>
      <p:sp>
        <p:nvSpPr>
          <p:cNvPr id="4" name="Fußzeilenplatzhalter 3"/>
          <p:cNvSpPr>
            <a:spLocks noGrp="1"/>
          </p:cNvSpPr>
          <p:nvPr>
            <p:ph type="ftr" sz="quarter" idx="11"/>
          </p:nvPr>
        </p:nvSpPr>
        <p:spPr>
          <a:xfrm>
            <a:off x="6660232" y="6356350"/>
            <a:ext cx="1656184" cy="365125"/>
          </a:xfrm>
        </p:spPr>
        <p:txBody>
          <a:bodyPr/>
          <a:lstStyle/>
          <a:p>
            <a:r>
              <a:rPr lang="de-DE" dirty="0" smtClean="0"/>
              <a:t>Diegel</a:t>
            </a:r>
            <a:endParaRPr lang="de-DE" dirty="0"/>
          </a:p>
        </p:txBody>
      </p:sp>
      <p:sp>
        <p:nvSpPr>
          <p:cNvPr id="5" name="Foliennummernplatzhalter 4"/>
          <p:cNvSpPr>
            <a:spLocks noGrp="1"/>
          </p:cNvSpPr>
          <p:nvPr>
            <p:ph type="sldNum" sz="quarter" idx="12"/>
          </p:nvPr>
        </p:nvSpPr>
        <p:spPr/>
        <p:txBody>
          <a:bodyPr/>
          <a:lstStyle/>
          <a:p>
            <a:fld id="{42060E1C-7F94-48ED-A1E2-7080F3AD8941}" type="slidenum">
              <a:rPr lang="de-DE" smtClean="0"/>
              <a:pPr/>
              <a:t>67</a:t>
            </a:fld>
            <a:endParaRPr lang="de-DE"/>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hteck 4"/>
          <p:cNvSpPr>
            <a:spLocks noChangeArrowheads="1"/>
          </p:cNvSpPr>
          <p:nvPr/>
        </p:nvSpPr>
        <p:spPr bwMode="auto">
          <a:xfrm>
            <a:off x="1143000" y="1250950"/>
            <a:ext cx="7500938" cy="690563"/>
          </a:xfrm>
          <a:prstGeom prst="rect">
            <a:avLst/>
          </a:prstGeom>
          <a:noFill/>
          <a:ln w="9525">
            <a:noFill/>
            <a:miter lim="800000"/>
            <a:headEnd/>
            <a:tailEnd/>
          </a:ln>
        </p:spPr>
        <p:txBody>
          <a:bodyPr>
            <a:spAutoFit/>
          </a:bodyPr>
          <a:lstStyle/>
          <a:p>
            <a:pPr marL="355600">
              <a:lnSpc>
                <a:spcPct val="160000"/>
              </a:lnSpc>
              <a:spcBef>
                <a:spcPts val="4900"/>
              </a:spcBef>
            </a:pPr>
            <a:endParaRPr lang="en-US" sz="2800">
              <a:solidFill>
                <a:srgbClr val="000000"/>
              </a:solidFill>
            </a:endParaRPr>
          </a:p>
        </p:txBody>
      </p:sp>
      <p:sp>
        <p:nvSpPr>
          <p:cNvPr id="272387" name="Titel 9"/>
          <p:cNvSpPr>
            <a:spLocks noGrp="1"/>
          </p:cNvSpPr>
          <p:nvPr>
            <p:ph type="title"/>
          </p:nvPr>
        </p:nvSpPr>
        <p:spPr>
          <a:xfrm>
            <a:off x="0" y="1"/>
            <a:ext cx="9144000" cy="908720"/>
          </a:xfrm>
        </p:spPr>
        <p:txBody>
          <a:bodyPr>
            <a:normAutofit/>
          </a:bodyPr>
          <a:lstStyle/>
          <a:p>
            <a:r>
              <a:rPr lang="en-US" sz="2800" b="1" u="sng" dirty="0" err="1" smtClean="0">
                <a:ea typeface="ＭＳ Ｐゴシック" pitchFamily="34" charset="-128"/>
                <a:cs typeface="Arial" pitchFamily="34" charset="0"/>
              </a:rPr>
              <a:t>Überfall</a:t>
            </a:r>
            <a:r>
              <a:rPr lang="en-US" sz="2800" b="1" u="sng" dirty="0" smtClean="0">
                <a:ea typeface="ＭＳ Ｐゴシック" pitchFamily="34" charset="-128"/>
                <a:cs typeface="Arial" pitchFamily="34" charset="0"/>
              </a:rPr>
              <a:t> auf den </a:t>
            </a:r>
            <a:r>
              <a:rPr lang="en-US" sz="2800" b="1" u="sng" dirty="0" err="1" smtClean="0">
                <a:ea typeface="ＭＳ Ｐゴシック" pitchFamily="34" charset="-128"/>
                <a:cs typeface="Arial" pitchFamily="34" charset="0"/>
              </a:rPr>
              <a:t>Hund</a:t>
            </a:r>
            <a:r>
              <a:rPr lang="en-US" sz="2800" b="1" u="sng" dirty="0" smtClean="0">
                <a:ea typeface="ＭＳ Ｐゴシック" pitchFamily="34" charset="-128"/>
                <a:cs typeface="Arial" pitchFamily="34" charset="0"/>
              </a:rPr>
              <a:t> </a:t>
            </a:r>
            <a:r>
              <a:rPr lang="en-US" sz="2800" b="1" u="sng" dirty="0" err="1" smtClean="0">
                <a:ea typeface="ＭＳ Ｐゴシック" pitchFamily="34" charset="-128"/>
                <a:cs typeface="Arial" pitchFamily="34" charset="0"/>
              </a:rPr>
              <a:t>aus</a:t>
            </a:r>
            <a:r>
              <a:rPr lang="en-US" sz="2800" b="1" u="sng" dirty="0" smtClean="0">
                <a:ea typeface="ＭＳ Ｐゴシック" pitchFamily="34" charset="-128"/>
                <a:cs typeface="Arial" pitchFamily="34" charset="0"/>
              </a:rPr>
              <a:t> </a:t>
            </a:r>
            <a:r>
              <a:rPr lang="en-US" sz="2800" b="1" u="sng" dirty="0" err="1" smtClean="0">
                <a:ea typeface="ＭＳ Ｐゴシック" pitchFamily="34" charset="-128"/>
                <a:cs typeface="Arial" pitchFamily="34" charset="0"/>
              </a:rPr>
              <a:t>dem</a:t>
            </a:r>
            <a:r>
              <a:rPr lang="en-US" sz="2800" b="1" u="sng" dirty="0" smtClean="0">
                <a:ea typeface="ＭＳ Ｐゴシック" pitchFamily="34" charset="-128"/>
                <a:cs typeface="Arial" pitchFamily="34" charset="0"/>
              </a:rPr>
              <a:t> </a:t>
            </a:r>
            <a:r>
              <a:rPr lang="en-US" sz="2800" b="1" u="sng" dirty="0" err="1" smtClean="0">
                <a:ea typeface="ＭＳ Ｐゴシック" pitchFamily="34" charset="-128"/>
                <a:cs typeface="Arial" pitchFamily="34" charset="0"/>
              </a:rPr>
              <a:t>Rückentransport</a:t>
            </a:r>
            <a:r>
              <a:rPr lang="en-US" sz="2800" b="1" u="sng" dirty="0" smtClean="0">
                <a:ea typeface="ＭＳ Ｐゴシック" pitchFamily="34" charset="-128"/>
                <a:cs typeface="Arial" pitchFamily="34" charset="0"/>
              </a:rPr>
              <a:t> IGP 3</a:t>
            </a:r>
            <a:endParaRPr lang="de-DE" sz="2800" b="1" u="sng" dirty="0" smtClean="0">
              <a:ea typeface="ＭＳ Ｐゴシック" pitchFamily="34" charset="-128"/>
              <a:cs typeface="Arial" pitchFamily="34" charset="0"/>
            </a:endParaRPr>
          </a:p>
        </p:txBody>
      </p:sp>
      <p:graphicFrame>
        <p:nvGraphicFramePr>
          <p:cNvPr id="7" name="Group 2"/>
          <p:cNvGraphicFramePr>
            <a:graphicFrameLocks noGrp="1"/>
          </p:cNvGraphicFramePr>
          <p:nvPr/>
        </p:nvGraphicFramePr>
        <p:xfrm>
          <a:off x="214313" y="1214438"/>
          <a:ext cx="8929687" cy="5565780"/>
        </p:xfrm>
        <a:graphic>
          <a:graphicData uri="http://schemas.openxmlformats.org/drawingml/2006/table">
            <a:tbl>
              <a:tblPr/>
              <a:tblGrid>
                <a:gridCol w="2159000"/>
                <a:gridCol w="2484437"/>
                <a:gridCol w="1000125"/>
                <a:gridCol w="928688"/>
                <a:gridCol w="857250"/>
                <a:gridCol w="785812"/>
                <a:gridCol w="714375"/>
              </a:tblGrid>
              <a:tr h="468313">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15 Punkte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Überfall</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V</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SG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B</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M</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315913">
                <a:tc rowSpan="4">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Eröffnung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Anbissgeschwindigkeit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3972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Hohe Dominanz</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3972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wirkungsvoll</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1591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Ansatzgriff</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Belastung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Griffverhalten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3972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Stabilität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1591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Aktivität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Übergangsphase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dominant bei ruhigem </a:t>
                      </a:r>
                    </a:p>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Griff</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Ablassphase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sofort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3972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klar,</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1591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sicher</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rowSpan="4">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Bewachungsphase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markant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3972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dominant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3972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selbstbewusst</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1591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aufmerksam</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8" name="Gerade Verbindung mit Pfeil 7"/>
          <p:cNvCxnSpPr/>
          <p:nvPr/>
        </p:nvCxnSpPr>
        <p:spPr>
          <a:xfrm rot="5400000">
            <a:off x="393700" y="6392863"/>
            <a:ext cx="928687"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oliennummernplatzhalter 5"/>
          <p:cNvSpPr>
            <a:spLocks noGrp="1"/>
          </p:cNvSpPr>
          <p:nvPr>
            <p:ph type="sldNum" sz="quarter" idx="12"/>
          </p:nvPr>
        </p:nvSpPr>
        <p:spPr/>
        <p:txBody>
          <a:bodyPr/>
          <a:lstStyle/>
          <a:p>
            <a:fld id="{42060E1C-7F94-48ED-A1E2-7080F3AD8941}" type="slidenum">
              <a:rPr lang="de-DE" smtClean="0"/>
              <a:pPr/>
              <a:t>68</a:t>
            </a:fld>
            <a:endParaRPr lang="de-DE"/>
          </a:p>
        </p:txBody>
      </p:sp>
      <p:sp>
        <p:nvSpPr>
          <p:cNvPr id="9" name="Fußzeilenplatzhalter 8"/>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Titel 9"/>
          <p:cNvSpPr>
            <a:spLocks noGrp="1"/>
          </p:cNvSpPr>
          <p:nvPr>
            <p:ph type="title"/>
          </p:nvPr>
        </p:nvSpPr>
        <p:spPr>
          <a:xfrm>
            <a:off x="457200" y="0"/>
            <a:ext cx="8229600" cy="1285875"/>
          </a:xfrm>
        </p:spPr>
        <p:txBody>
          <a:bodyPr>
            <a:normAutofit/>
          </a:bodyPr>
          <a:lstStyle/>
          <a:p>
            <a:r>
              <a:rPr lang="en-US" sz="2800" b="1" u="sng" dirty="0" err="1" smtClean="0">
                <a:ea typeface="ＭＳ Ｐゴシック" pitchFamily="34" charset="-128"/>
                <a:cs typeface="Arial" pitchFamily="34" charset="0"/>
              </a:rPr>
              <a:t>Überfall</a:t>
            </a:r>
            <a:r>
              <a:rPr lang="en-US" sz="2800" b="1" u="sng" dirty="0" smtClean="0">
                <a:ea typeface="ＭＳ Ｐゴシック" pitchFamily="34" charset="-128"/>
                <a:cs typeface="Arial" pitchFamily="34" charset="0"/>
              </a:rPr>
              <a:t> auf den </a:t>
            </a:r>
            <a:r>
              <a:rPr lang="en-US" sz="2800" b="1" u="sng" dirty="0" err="1" smtClean="0">
                <a:ea typeface="ＭＳ Ｐゴシック" pitchFamily="34" charset="-128"/>
                <a:cs typeface="Arial" pitchFamily="34" charset="0"/>
              </a:rPr>
              <a:t>Hund</a:t>
            </a:r>
            <a:r>
              <a:rPr lang="en-US" sz="2800" b="1" u="sng" dirty="0" smtClean="0">
                <a:ea typeface="ＭＳ Ｐゴシック" pitchFamily="34" charset="-128"/>
                <a:cs typeface="Arial" pitchFamily="34" charset="0"/>
              </a:rPr>
              <a:t> </a:t>
            </a:r>
            <a:r>
              <a:rPr lang="en-US" sz="2800" b="1" u="sng" dirty="0" err="1" smtClean="0">
                <a:ea typeface="ＭＳ Ｐゴシック" pitchFamily="34" charset="-128"/>
                <a:cs typeface="Arial" pitchFamily="34" charset="0"/>
              </a:rPr>
              <a:t>aus</a:t>
            </a:r>
            <a:r>
              <a:rPr lang="en-US" sz="2800" b="1" u="sng" dirty="0" smtClean="0">
                <a:ea typeface="ＭＳ Ｐゴシック" pitchFamily="34" charset="-128"/>
                <a:cs typeface="Arial" pitchFamily="34" charset="0"/>
              </a:rPr>
              <a:t> </a:t>
            </a:r>
            <a:r>
              <a:rPr lang="en-US" sz="2800" b="1" u="sng" dirty="0" err="1" smtClean="0">
                <a:ea typeface="ＭＳ Ｐゴシック" pitchFamily="34" charset="-128"/>
                <a:cs typeface="Arial" pitchFamily="34" charset="0"/>
              </a:rPr>
              <a:t>dem</a:t>
            </a:r>
            <a:r>
              <a:rPr lang="en-US" sz="2800" b="1" u="sng" dirty="0" smtClean="0">
                <a:ea typeface="ＭＳ Ｐゴシック" pitchFamily="34" charset="-128"/>
                <a:cs typeface="Arial" pitchFamily="34" charset="0"/>
              </a:rPr>
              <a:t> </a:t>
            </a:r>
            <a:r>
              <a:rPr lang="en-US" sz="2800" b="1" u="sng" dirty="0" err="1" smtClean="0">
                <a:ea typeface="ＭＳ Ｐゴシック" pitchFamily="34" charset="-128"/>
                <a:cs typeface="Arial" pitchFamily="34" charset="0"/>
              </a:rPr>
              <a:t>Rückentransport</a:t>
            </a:r>
            <a:r>
              <a:rPr lang="en-US" sz="2800" b="1" u="sng" dirty="0" smtClean="0">
                <a:ea typeface="ＭＳ Ｐゴシック" pitchFamily="34" charset="-128"/>
                <a:cs typeface="Arial" pitchFamily="34" charset="0"/>
              </a:rPr>
              <a:t> </a:t>
            </a:r>
            <a:br>
              <a:rPr lang="en-US" sz="2800" b="1" u="sng" dirty="0" smtClean="0">
                <a:ea typeface="ＭＳ Ｐゴシック" pitchFamily="34" charset="-128"/>
                <a:cs typeface="Arial" pitchFamily="34" charset="0"/>
              </a:rPr>
            </a:br>
            <a:r>
              <a:rPr lang="en-US" sz="2800" b="1" u="sng" dirty="0" smtClean="0">
                <a:ea typeface="ＭＳ Ｐゴシック" pitchFamily="34" charset="-128"/>
                <a:cs typeface="Arial" pitchFamily="34" charset="0"/>
              </a:rPr>
              <a:t>(IGP 3)</a:t>
            </a:r>
            <a:endParaRPr lang="de-DE" sz="2800" b="1" u="sng" dirty="0" smtClean="0">
              <a:ea typeface="ＭＳ Ｐゴシック" pitchFamily="34" charset="-128"/>
              <a:cs typeface="Arial" pitchFamily="34" charset="0"/>
            </a:endParaRPr>
          </a:p>
        </p:txBody>
      </p:sp>
      <p:graphicFrame>
        <p:nvGraphicFramePr>
          <p:cNvPr id="6" name="Group 2"/>
          <p:cNvGraphicFramePr>
            <a:graphicFrameLocks noGrp="1"/>
          </p:cNvGraphicFramePr>
          <p:nvPr/>
        </p:nvGraphicFramePr>
        <p:xfrm>
          <a:off x="71438" y="1428750"/>
          <a:ext cx="9001125" cy="5179060"/>
        </p:xfrm>
        <a:graphic>
          <a:graphicData uri="http://schemas.openxmlformats.org/drawingml/2006/table">
            <a:tbl>
              <a:tblPr/>
              <a:tblGrid>
                <a:gridCol w="2176462"/>
                <a:gridCol w="1784350"/>
                <a:gridCol w="863600"/>
                <a:gridCol w="936625"/>
                <a:gridCol w="863600"/>
                <a:gridCol w="936625"/>
                <a:gridCol w="166688"/>
                <a:gridCol w="1273175"/>
              </a:tblGrid>
              <a:tr h="428625">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15 </a:t>
                      </a:r>
                      <a:r>
                        <a:rPr kumimoji="0" lang="en-US" sz="1600" b="1"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Punkte</a:t>
                      </a:r>
                      <a:endParaRPr kumimoji="0" lang="en-US" sz="16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Überfall</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V</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SG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B</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1" i="0" u="none" strike="noStrike" cap="none" normalizeH="0" baseline="0" smtClean="0">
                          <a:ln>
                            <a:noFill/>
                          </a:ln>
                          <a:solidFill>
                            <a:srgbClr val="DD2D32"/>
                          </a:solidFill>
                          <a:effectLst/>
                          <a:latin typeface="Gill Sans" pitchFamily="-84" charset="0"/>
                          <a:ea typeface="ＭＳ Ｐゴシック" pitchFamily="34" charset="-128"/>
                          <a:sym typeface="Gill Sans" pitchFamily="-84" charset="0"/>
                        </a:rPr>
                        <a:t>M</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88925">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Grundstellungen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gerade</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1115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ruhig</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8892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aufmerksam</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5475">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Seitentransport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aufmerksam zum  </a:t>
                      </a:r>
                    </a:p>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Helfer</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rowSpan="3" gridSpan="3">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FF0000"/>
                          </a:solidFill>
                          <a:effectLst/>
                          <a:latin typeface="Arial" pitchFamily="34" charset="0"/>
                          <a:ea typeface="ＭＳ Ｐゴシック" pitchFamily="34" charset="-128"/>
                          <a:sym typeface="Gill Sans" pitchFamily="-84" charset="0"/>
                        </a:rPr>
                        <a:t>Körper - und Schritthilfen </a:t>
                      </a:r>
                    </a:p>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FF0000"/>
                          </a:solidFill>
                          <a:effectLst/>
                          <a:latin typeface="Arial" pitchFamily="34" charset="0"/>
                          <a:ea typeface="ＭＳ Ｐゴシック" pitchFamily="34" charset="-128"/>
                          <a:sym typeface="Gill Sans" pitchFamily="-84" charset="0"/>
                        </a:rPr>
                        <a:t> - 20%</a:t>
                      </a:r>
                    </a:p>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600" b="1" i="0" u="none" strike="noStrike" cap="none" normalizeH="0" baseline="0" smtClean="0">
                        <a:ln>
                          <a:noFill/>
                        </a:ln>
                        <a:solidFill>
                          <a:srgbClr val="FF0000"/>
                        </a:solidFill>
                        <a:effectLst/>
                        <a:latin typeface="Gill Sans" pitchFamily="-84" charset="0"/>
                        <a:ea typeface="ＭＳ Ｐゴシック" pitchFamily="34" charset="-128"/>
                        <a:sym typeface="Gill Sans" pitchFamily="-84" charset="0"/>
                      </a:endParaRPr>
                    </a:p>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FF0000"/>
                          </a:solidFill>
                          <a:effectLst/>
                          <a:latin typeface="Arial" pitchFamily="34" charset="0"/>
                          <a:ea typeface="ＭＳ Ｐゴシック" pitchFamily="34" charset="-128"/>
                          <a:sym typeface="Gill Sans" pitchFamily="-84" charset="0"/>
                        </a:rPr>
                        <a:t>Zusatz Hz  </a:t>
                      </a:r>
                    </a:p>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FF0000"/>
                          </a:solidFill>
                          <a:effectLst/>
                          <a:latin typeface="Arial" pitchFamily="34" charset="0"/>
                          <a:ea typeface="ＭＳ Ｐゴシック" pitchFamily="34" charset="-128"/>
                          <a:sym typeface="Gill Sans" pitchFamily="-84" charset="0"/>
                        </a:rPr>
                        <a:t>- 30%</a:t>
                      </a:r>
                    </a:p>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FF0000"/>
                          </a:solidFill>
                          <a:effectLst/>
                          <a:latin typeface="Gill Sans" pitchFamily="-84" charset="0"/>
                          <a:ea typeface="ＭＳ Ｐゴシック" pitchFamily="34" charset="-128"/>
                          <a:sym typeface="Gill Sans" pitchFamily="-84" charset="0"/>
                        </a:rPr>
                        <a:t>-</a:t>
                      </a:r>
                    </a:p>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FF00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de-DE"/>
                    </a:p>
                  </a:txBody>
                  <a:tcPr/>
                </a:tc>
                <a:tc rowSpan="3" hMerge="1">
                  <a:txBody>
                    <a:bodyPr/>
                    <a:lstStyle/>
                    <a:p>
                      <a:endParaRPr lang="de-DE"/>
                    </a:p>
                  </a:txBody>
                  <a:tcPr/>
                </a:tc>
              </a:tr>
              <a:tr h="31115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Position</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gridSpan="3" vMerge="1">
                  <a:txBody>
                    <a:bodyPr/>
                    <a:lstStyle/>
                    <a:p>
                      <a:endParaRPr lang="de-DE"/>
                    </a:p>
                  </a:txBody>
                  <a:tcPr/>
                </a:tc>
                <a:tc hMerge="1" vMerge="1">
                  <a:txBody>
                    <a:bodyPr/>
                    <a:lstStyle/>
                    <a:p>
                      <a:endParaRPr lang="de-DE"/>
                    </a:p>
                  </a:txBody>
                  <a:tcPr/>
                </a:tc>
                <a:tc hMerge="1" vMerge="1">
                  <a:txBody>
                    <a:bodyPr/>
                    <a:lstStyle/>
                    <a:p>
                      <a:endParaRPr lang="de-DE"/>
                    </a:p>
                  </a:txBody>
                  <a:tcPr/>
                </a:tc>
              </a:tr>
              <a:tr h="27463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a:t>
                      </a:r>
                      <a:r>
                        <a:rPr kumimoji="0" lang="en-US" sz="16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Helfer</a:t>
                      </a: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a:t>
                      </a:r>
                      <a:r>
                        <a:rPr kumimoji="0" lang="en-US" sz="16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frei</a:t>
                      </a: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a:t>
                      </a:r>
                      <a:r>
                        <a:rPr kumimoji="0" lang="en-US" sz="16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gehen</a:t>
                      </a: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a:t>
                      </a:r>
                    </a:p>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a:t>
                      </a:r>
                      <a:r>
                        <a:rPr kumimoji="0" lang="en-US" sz="16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lassen</a:t>
                      </a:r>
                      <a:endParaRPr kumimoji="0" lang="en-US" sz="16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vMerge="1">
                  <a:txBody>
                    <a:bodyPr/>
                    <a:lstStyle/>
                    <a:p>
                      <a:endParaRPr lang="de-DE"/>
                    </a:p>
                  </a:txBody>
                  <a:tcPr/>
                </a:tc>
                <a:tc hMerge="1" vMerge="1">
                  <a:txBody>
                    <a:bodyPr/>
                    <a:lstStyle/>
                    <a:p>
                      <a:endParaRPr lang="de-DE"/>
                    </a:p>
                  </a:txBody>
                  <a:tcPr/>
                </a:tc>
                <a:tc hMerge="1" vMerge="1">
                  <a:txBody>
                    <a:bodyPr/>
                    <a:lstStyle/>
                    <a:p>
                      <a:endParaRPr lang="de-DE"/>
                    </a:p>
                  </a:txBody>
                  <a:tcPr/>
                </a:tc>
              </a:tr>
              <a:tr h="288925">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Grundstellungen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gerade</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de-DE"/>
                    </a:p>
                  </a:txBody>
                  <a:tcPr/>
                </a:tc>
              </a:tr>
              <a:tr h="31115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ruhig</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de-DE"/>
                    </a:p>
                  </a:txBody>
                  <a:tcPr/>
                </a:tc>
              </a:tr>
              <a:tr h="28892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aufmerksam zum   </a:t>
                      </a:r>
                    </a:p>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Helfer</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00"/>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6411"/>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0000D4"/>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339966"/>
                          </a:solidFill>
                          <a:effectLst/>
                          <a:latin typeface="Gill Sans" pitchFamily="-8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smtClean="0">
                          <a:ln>
                            <a:noFill/>
                          </a:ln>
                          <a:solidFill>
                            <a:srgbClr val="FF9900"/>
                          </a:solidFill>
                          <a:effectLst/>
                          <a:latin typeface="Gill Sans" pitchFamily="-8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r>
              <a:tr h="544513">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Bewertung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600" b="0" i="0" u="none" strike="noStrike" cap="none" normalizeH="0" baseline="0" smtClean="0">
                        <a:ln>
                          <a:noFill/>
                        </a:ln>
                        <a:solidFill>
                          <a:srgbClr val="000000"/>
                        </a:solidFill>
                        <a:effectLst/>
                        <a:latin typeface="Arial" pitchFamily="34" charset="0"/>
                        <a:ea typeface="ヒラギノ角ゴ ProN W3" pitchFamily="-8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dirty="0" smtClean="0">
                          <a:ln>
                            <a:noFill/>
                          </a:ln>
                          <a:solidFill>
                            <a:srgbClr val="006411"/>
                          </a:solidFill>
                          <a:effectLst/>
                          <a:latin typeface="Gill Sans" pitchFamily="-84" charset="0"/>
                          <a:ea typeface="ＭＳ Ｐゴシック" pitchFamily="34" charset="-128"/>
                          <a:sym typeface="Gill Sans" pitchFamily="-84" charset="0"/>
                        </a:rPr>
                        <a:t>15-14,5</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dirty="0" smtClean="0">
                          <a:ln>
                            <a:noFill/>
                          </a:ln>
                          <a:solidFill>
                            <a:srgbClr val="0000D4"/>
                          </a:solidFill>
                          <a:effectLst/>
                          <a:latin typeface="Gill Sans" pitchFamily="-84" charset="0"/>
                          <a:ea typeface="ＭＳ Ｐゴシック" pitchFamily="34" charset="-128"/>
                          <a:sym typeface="Gill Sans" pitchFamily="-84" charset="0"/>
                        </a:rPr>
                        <a:t>14-13,5</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dirty="0" smtClean="0">
                          <a:ln>
                            <a:noFill/>
                          </a:ln>
                          <a:solidFill>
                            <a:srgbClr val="339966"/>
                          </a:solidFill>
                          <a:effectLst/>
                          <a:latin typeface="Gill Sans" pitchFamily="-84" charset="0"/>
                          <a:ea typeface="ＭＳ Ｐゴシック" pitchFamily="34" charset="-128"/>
                          <a:sym typeface="Gill Sans" pitchFamily="-84" charset="0"/>
                        </a:rPr>
                        <a:t>13-12</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dirty="0" smtClean="0">
                          <a:ln>
                            <a:noFill/>
                          </a:ln>
                          <a:solidFill>
                            <a:srgbClr val="FF9900"/>
                          </a:solidFill>
                          <a:effectLst/>
                          <a:latin typeface="Gill Sans" pitchFamily="-84" charset="0"/>
                          <a:ea typeface="ＭＳ Ｐゴシック" pitchFamily="34" charset="-128"/>
                          <a:sym typeface="Gill Sans" pitchFamily="-84" charset="0"/>
                        </a:rPr>
                        <a:t>11,5-10,5</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800" b="0" i="0" u="none" strike="noStrike" cap="none" normalizeH="0" baseline="0" dirty="0" smtClean="0">
                          <a:ln>
                            <a:noFill/>
                          </a:ln>
                          <a:solidFill>
                            <a:srgbClr val="DD2D32"/>
                          </a:solidFill>
                          <a:effectLst/>
                          <a:latin typeface="Gill Sans" pitchFamily="-84" charset="0"/>
                          <a:ea typeface="ＭＳ Ｐゴシック" pitchFamily="34" charset="-128"/>
                          <a:sym typeface="Gill Sans" pitchFamily="-84" charset="0"/>
                        </a:rPr>
                        <a:t>10-0</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de-DE"/>
                    </a:p>
                  </a:txBody>
                  <a:tcPr/>
                </a:tc>
              </a:tr>
            </a:tbl>
          </a:graphicData>
        </a:graphic>
      </p:graphicFrame>
      <p:cxnSp>
        <p:nvCxnSpPr>
          <p:cNvPr id="8" name="Gerade Verbindung mit Pfeil 7"/>
          <p:cNvCxnSpPr/>
          <p:nvPr/>
        </p:nvCxnSpPr>
        <p:spPr>
          <a:xfrm rot="5400000">
            <a:off x="177800" y="963613"/>
            <a:ext cx="928687"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Foliennummernplatzhalter 4"/>
          <p:cNvSpPr>
            <a:spLocks noGrp="1"/>
          </p:cNvSpPr>
          <p:nvPr>
            <p:ph type="sldNum" sz="quarter" idx="12"/>
          </p:nvPr>
        </p:nvSpPr>
        <p:spPr/>
        <p:txBody>
          <a:bodyPr/>
          <a:lstStyle/>
          <a:p>
            <a:fld id="{42060E1C-7F94-48ED-A1E2-7080F3AD8941}" type="slidenum">
              <a:rPr lang="de-DE" smtClean="0"/>
              <a:pPr/>
              <a:t>69</a:t>
            </a:fld>
            <a:endParaRPr lang="de-DE"/>
          </a:p>
        </p:txBody>
      </p:sp>
      <p:sp>
        <p:nvSpPr>
          <p:cNvPr id="7" name="Fußzeilenplatzhalter 6"/>
          <p:cNvSpPr>
            <a:spLocks noGrp="1"/>
          </p:cNvSpPr>
          <p:nvPr>
            <p:ph type="ftr" sz="quarter" idx="11"/>
          </p:nvPr>
        </p:nvSpPr>
        <p:spPr/>
        <p:txBody>
          <a:bodyPr/>
          <a:lstStyle/>
          <a:p>
            <a:r>
              <a:rPr lang="de-DE" smtClean="0"/>
              <a:t>Diegel</a:t>
            </a:r>
            <a:endParaRPr lang="de-DE"/>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052736"/>
          </a:xfrm>
        </p:spPr>
        <p:txBody>
          <a:bodyPr/>
          <a:lstStyle/>
          <a:p>
            <a:r>
              <a:rPr lang="de-DE" dirty="0" smtClean="0"/>
              <a:t>Field </a:t>
            </a:r>
            <a:r>
              <a:rPr lang="de-DE" dirty="0" err="1" smtClean="0"/>
              <a:t>Markings</a:t>
            </a:r>
            <a:endParaRPr lang="de-DE" dirty="0"/>
          </a:p>
        </p:txBody>
      </p:sp>
      <p:sp>
        <p:nvSpPr>
          <p:cNvPr id="3" name="Inhaltsplatzhalter 2"/>
          <p:cNvSpPr>
            <a:spLocks noGrp="1"/>
          </p:cNvSpPr>
          <p:nvPr>
            <p:ph idx="1"/>
          </p:nvPr>
        </p:nvSpPr>
        <p:spPr>
          <a:xfrm>
            <a:off x="539552" y="1052736"/>
            <a:ext cx="8363272" cy="5328592"/>
          </a:xfrm>
        </p:spPr>
        <p:txBody>
          <a:bodyPr/>
          <a:lstStyle/>
          <a:p>
            <a:pPr lvl="0"/>
            <a:r>
              <a:rPr lang="en-GB" dirty="0" smtClean="0"/>
              <a:t>Position of the dog handler for the call out from guarding in the blind</a:t>
            </a:r>
            <a:endParaRPr lang="de-DE" dirty="0" smtClean="0"/>
          </a:p>
          <a:p>
            <a:pPr lvl="0"/>
            <a:r>
              <a:rPr lang="en-GB" dirty="0" smtClean="0"/>
              <a:t>Position for the helper to start the escape and the distance (20 paces) that the dog must be engaged by. </a:t>
            </a:r>
            <a:endParaRPr lang="de-DE" dirty="0" smtClean="0"/>
          </a:p>
          <a:p>
            <a:pPr lvl="0"/>
            <a:r>
              <a:rPr lang="en-GB" dirty="0" smtClean="0"/>
              <a:t>Arc marking to position the dog behind during the setup for escape. </a:t>
            </a:r>
            <a:r>
              <a:rPr lang="en-US" dirty="0" smtClean="0"/>
              <a:t>(See Sketch)</a:t>
            </a:r>
            <a:endParaRPr lang="de-DE" dirty="0" smtClean="0"/>
          </a:p>
          <a:p>
            <a:pPr lvl="0"/>
            <a:r>
              <a:rPr lang="en-GB" dirty="0" smtClean="0"/>
              <a:t>Marking for the dog handler for the exercise "Attack on the dog out of motion“ (IGP3 Only)</a:t>
            </a:r>
            <a:endParaRPr lang="de-DE" dirty="0" smtClean="0"/>
          </a:p>
          <a:p>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7</a:t>
            </a:fld>
            <a:endParaRPr lang="de-DE"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el 1"/>
          <p:cNvSpPr>
            <a:spLocks noGrp="1"/>
          </p:cNvSpPr>
          <p:nvPr>
            <p:ph type="title"/>
          </p:nvPr>
        </p:nvSpPr>
        <p:spPr>
          <a:xfrm>
            <a:off x="457200" y="0"/>
            <a:ext cx="8229600" cy="1052736"/>
          </a:xfrm>
        </p:spPr>
        <p:txBody>
          <a:bodyPr>
            <a:normAutofit/>
          </a:bodyPr>
          <a:lstStyle/>
          <a:p>
            <a:r>
              <a:rPr lang="de-DE" sz="3600" b="1" dirty="0" smtClean="0">
                <a:ea typeface="ＭＳ Ｐゴシック" pitchFamily="34" charset="-128"/>
              </a:rPr>
              <a:t>Angriff auf den Hund aus der Bewegung</a:t>
            </a:r>
          </a:p>
        </p:txBody>
      </p:sp>
      <p:sp>
        <p:nvSpPr>
          <p:cNvPr id="276483" name="Inhaltsplatzhalter 2"/>
          <p:cNvSpPr>
            <a:spLocks noGrp="1"/>
          </p:cNvSpPr>
          <p:nvPr>
            <p:ph idx="1"/>
          </p:nvPr>
        </p:nvSpPr>
        <p:spPr>
          <a:xfrm>
            <a:off x="179512" y="980728"/>
            <a:ext cx="8507288" cy="5877272"/>
          </a:xfrm>
        </p:spPr>
        <p:txBody>
          <a:bodyPr/>
          <a:lstStyle/>
          <a:p>
            <a:r>
              <a:rPr lang="de-DE" dirty="0" smtClean="0">
                <a:solidFill>
                  <a:srgbClr val="FF0000"/>
                </a:solidFill>
                <a:ea typeface="ＭＳ Ｐゴシック" pitchFamily="34" charset="-128"/>
              </a:rPr>
              <a:t>Änderungen ab 2019:</a:t>
            </a:r>
          </a:p>
          <a:p>
            <a:pPr>
              <a:buNone/>
            </a:pPr>
            <a:r>
              <a:rPr lang="de-DE" dirty="0" smtClean="0">
                <a:ea typeface="ＭＳ Ｐゴシック" pitchFamily="34" charset="-128"/>
              </a:rPr>
              <a:t>   </a:t>
            </a:r>
            <a:r>
              <a:rPr lang="de-DE" i="1" dirty="0" smtClean="0">
                <a:ea typeface="ＭＳ Ｐゴシック" pitchFamily="34" charset="-128"/>
              </a:rPr>
              <a:t>Grundsätzlich</a:t>
            </a:r>
            <a:r>
              <a:rPr lang="de-DE" dirty="0" smtClean="0">
                <a:ea typeface="ＭＳ Ｐゴシック" pitchFamily="34" charset="-128"/>
              </a:rPr>
              <a:t>:</a:t>
            </a:r>
            <a:endParaRPr lang="de-DE" dirty="0" smtClean="0"/>
          </a:p>
          <a:p>
            <a:pPr>
              <a:buNone/>
            </a:pPr>
            <a:r>
              <a:rPr lang="de-DE" dirty="0" smtClean="0"/>
              <a:t>    Vertreibungslaute durch den Helfer müssen in allen Stufen gegeben werden. Die ersten Vertreibungslaute werden gegeben, wenn der Helfer beginnt dem Hund entgegen zu laufen.</a:t>
            </a:r>
          </a:p>
          <a:p>
            <a:pPr>
              <a:buNone/>
            </a:pPr>
            <a:r>
              <a:rPr lang="de-DE" b="1" dirty="0" smtClean="0"/>
              <a:t>    </a:t>
            </a:r>
            <a:r>
              <a:rPr lang="de-DE" u="sng" dirty="0" smtClean="0">
                <a:solidFill>
                  <a:srgbClr val="FF0000"/>
                </a:solidFill>
              </a:rPr>
              <a:t>Beachte bei IGP 3</a:t>
            </a:r>
            <a:r>
              <a:rPr lang="de-DE" b="1" dirty="0" smtClean="0"/>
              <a:t>: </a:t>
            </a:r>
          </a:p>
          <a:p>
            <a:pPr>
              <a:buNone/>
            </a:pPr>
            <a:r>
              <a:rPr lang="de-DE" b="1" dirty="0" smtClean="0"/>
              <a:t>    </a:t>
            </a:r>
            <a:r>
              <a:rPr lang="de-DE" dirty="0" smtClean="0"/>
              <a:t>Die ersten deutlichen Vertreibungslaute müssen beim Einbiegen auf die Angriffsgerade gegeben werden !!</a:t>
            </a:r>
          </a:p>
          <a:p>
            <a:pPr>
              <a:buNone/>
            </a:pPr>
            <a:endParaRPr lang="de-DE" dirty="0" smtClean="0">
              <a:ea typeface="ＭＳ Ｐゴシック" pitchFamily="34" charset="-128"/>
            </a:endParaRPr>
          </a:p>
        </p:txBody>
      </p:sp>
      <p:sp>
        <p:nvSpPr>
          <p:cNvPr id="4" name="Foliennummernplatzhalter 3"/>
          <p:cNvSpPr>
            <a:spLocks noGrp="1"/>
          </p:cNvSpPr>
          <p:nvPr>
            <p:ph type="sldNum" sz="quarter" idx="12"/>
          </p:nvPr>
        </p:nvSpPr>
        <p:spPr/>
        <p:txBody>
          <a:bodyPr/>
          <a:lstStyle/>
          <a:p>
            <a:fld id="{42060E1C-7F94-48ED-A1E2-7080F3AD8941}" type="slidenum">
              <a:rPr lang="de-DE" smtClean="0"/>
              <a:pPr/>
              <a:t>70</a:t>
            </a:fld>
            <a:endParaRPr lang="de-DE"/>
          </a:p>
        </p:txBody>
      </p:sp>
      <p:sp>
        <p:nvSpPr>
          <p:cNvPr id="5" name="Fußzeilenplatzhalter 4"/>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80728"/>
          </a:xfrm>
        </p:spPr>
        <p:txBody>
          <a:bodyPr>
            <a:normAutofit/>
          </a:bodyPr>
          <a:lstStyle/>
          <a:p>
            <a:r>
              <a:rPr lang="de-DE" sz="3600" b="1" dirty="0" err="1" smtClean="0"/>
              <a:t>Attack</a:t>
            </a:r>
            <a:r>
              <a:rPr lang="de-DE" sz="3600" b="1" dirty="0" smtClean="0"/>
              <a:t> on </a:t>
            </a:r>
            <a:r>
              <a:rPr lang="de-DE" sz="3600" b="1" dirty="0" err="1" smtClean="0"/>
              <a:t>the</a:t>
            </a:r>
            <a:r>
              <a:rPr lang="de-DE" sz="3600" b="1" dirty="0" smtClean="0"/>
              <a:t> </a:t>
            </a:r>
            <a:r>
              <a:rPr lang="de-DE" sz="3600" b="1" dirty="0" err="1" smtClean="0"/>
              <a:t>dog</a:t>
            </a:r>
            <a:r>
              <a:rPr lang="de-DE" sz="3600" b="1" dirty="0" smtClean="0"/>
              <a:t> out </a:t>
            </a:r>
            <a:r>
              <a:rPr lang="de-DE" sz="3600" b="1" dirty="0" err="1" smtClean="0"/>
              <a:t>of</a:t>
            </a:r>
            <a:r>
              <a:rPr lang="de-DE" sz="3600" b="1" dirty="0" smtClean="0"/>
              <a:t> </a:t>
            </a:r>
            <a:r>
              <a:rPr lang="de-DE" sz="3600" b="1" dirty="0" err="1" smtClean="0"/>
              <a:t>motion</a:t>
            </a:r>
            <a:endParaRPr lang="de-DE" sz="3600" b="1" dirty="0"/>
          </a:p>
        </p:txBody>
      </p:sp>
      <p:sp>
        <p:nvSpPr>
          <p:cNvPr id="3" name="Inhaltsplatzhalter 2"/>
          <p:cNvSpPr>
            <a:spLocks noGrp="1"/>
          </p:cNvSpPr>
          <p:nvPr>
            <p:ph idx="1"/>
          </p:nvPr>
        </p:nvSpPr>
        <p:spPr>
          <a:xfrm>
            <a:off x="179512" y="1124744"/>
            <a:ext cx="8784976" cy="5328592"/>
          </a:xfrm>
        </p:spPr>
        <p:txBody>
          <a:bodyPr/>
          <a:lstStyle/>
          <a:p>
            <a:r>
              <a:rPr lang="de-DE" dirty="0" err="1" smtClean="0">
                <a:solidFill>
                  <a:srgbClr val="FF0000"/>
                </a:solidFill>
              </a:rPr>
              <a:t>Changes</a:t>
            </a:r>
            <a:r>
              <a:rPr lang="de-DE" dirty="0" smtClean="0">
                <a:solidFill>
                  <a:srgbClr val="FF0000"/>
                </a:solidFill>
              </a:rPr>
              <a:t> </a:t>
            </a:r>
            <a:r>
              <a:rPr lang="de-DE" dirty="0" err="1" smtClean="0">
                <a:solidFill>
                  <a:srgbClr val="FF0000"/>
                </a:solidFill>
              </a:rPr>
              <a:t>from</a:t>
            </a:r>
            <a:r>
              <a:rPr lang="de-DE" dirty="0" smtClean="0">
                <a:solidFill>
                  <a:srgbClr val="FF0000"/>
                </a:solidFill>
              </a:rPr>
              <a:t> 2019</a:t>
            </a:r>
          </a:p>
          <a:p>
            <a:pPr>
              <a:buNone/>
            </a:pPr>
            <a:r>
              <a:rPr lang="de-DE" i="1" dirty="0" smtClean="0"/>
              <a:t>   </a:t>
            </a:r>
            <a:r>
              <a:rPr lang="de-DE" i="1" dirty="0" err="1" smtClean="0"/>
              <a:t>Basically</a:t>
            </a:r>
            <a:r>
              <a:rPr lang="de-DE" i="1" dirty="0" smtClean="0"/>
              <a:t>:</a:t>
            </a:r>
          </a:p>
          <a:p>
            <a:pPr>
              <a:buNone/>
            </a:pPr>
            <a:r>
              <a:rPr lang="en-GB" dirty="0" smtClean="0"/>
              <a:t>   The helper yells and threatens the dog in all levels. The first yells are given when the helper HL turns up field to run towards the dog.</a:t>
            </a:r>
          </a:p>
          <a:p>
            <a:pPr>
              <a:buNone/>
            </a:pPr>
            <a:r>
              <a:rPr lang="en-US" dirty="0" smtClean="0"/>
              <a:t>    </a:t>
            </a:r>
            <a:r>
              <a:rPr lang="en-US" u="sng" dirty="0" smtClean="0">
                <a:solidFill>
                  <a:srgbClr val="FF0000"/>
                </a:solidFill>
              </a:rPr>
              <a:t>Note that in IGP 3:</a:t>
            </a:r>
          </a:p>
          <a:p>
            <a:pPr>
              <a:buNone/>
            </a:pPr>
            <a:r>
              <a:rPr lang="en-US" dirty="0" smtClean="0">
                <a:solidFill>
                  <a:srgbClr val="FF0000"/>
                </a:solidFill>
              </a:rPr>
              <a:t>   </a:t>
            </a:r>
            <a:r>
              <a:rPr lang="en-US" dirty="0" smtClean="0"/>
              <a:t>The first clear yells must be given when the helper turns in the middle of the field.</a:t>
            </a:r>
          </a:p>
          <a:p>
            <a:pPr>
              <a:buNone/>
            </a:pPr>
            <a:endParaRPr lang="de-DE" i="1" dirty="0">
              <a:solidFill>
                <a:srgbClr val="FF0000"/>
              </a:solidFill>
            </a:endParaRPr>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71</a:t>
            </a:fld>
            <a:endParaRPr lang="de-DE"/>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764704"/>
          </a:xfrm>
        </p:spPr>
        <p:txBody>
          <a:bodyPr>
            <a:normAutofit/>
          </a:bodyPr>
          <a:lstStyle/>
          <a:p>
            <a:r>
              <a:rPr lang="de-DE" sz="3600" dirty="0" smtClean="0"/>
              <a:t>IGP 1 Angriff </a:t>
            </a:r>
            <a:r>
              <a:rPr lang="de-DE" sz="3600" dirty="0" err="1" smtClean="0"/>
              <a:t>a.d.B</a:t>
            </a:r>
            <a:r>
              <a:rPr lang="de-DE" sz="3600" dirty="0" smtClean="0"/>
              <a:t>. PO Text</a:t>
            </a:r>
            <a:endParaRPr lang="de-DE" sz="3600" dirty="0"/>
          </a:p>
        </p:txBody>
      </p:sp>
      <p:sp>
        <p:nvSpPr>
          <p:cNvPr id="3" name="Inhaltsplatzhalter 2"/>
          <p:cNvSpPr>
            <a:spLocks noGrp="1"/>
          </p:cNvSpPr>
          <p:nvPr>
            <p:ph idx="1"/>
          </p:nvPr>
        </p:nvSpPr>
        <p:spPr>
          <a:xfrm>
            <a:off x="251520" y="692696"/>
            <a:ext cx="8640960" cy="5904656"/>
          </a:xfrm>
        </p:spPr>
        <p:txBody>
          <a:bodyPr>
            <a:normAutofit/>
          </a:bodyPr>
          <a:lstStyle/>
          <a:p>
            <a:pPr>
              <a:buNone/>
            </a:pPr>
            <a:r>
              <a:rPr lang="de-DE" dirty="0" smtClean="0"/>
              <a:t>    </a:t>
            </a:r>
            <a:r>
              <a:rPr lang="de-DE" sz="2600" i="1" dirty="0" smtClean="0">
                <a:solidFill>
                  <a:srgbClr val="FF0000"/>
                </a:solidFill>
              </a:rPr>
              <a:t>Der Helfer bleibt stehen, wo die vorangegangene Übung beendet wurde. </a:t>
            </a:r>
            <a:r>
              <a:rPr lang="de-DE" sz="2600" dirty="0" smtClean="0"/>
              <a:t>Der Hundeführer führt nach der Übung „Abwehr eines Angriffes aus der Bewachungsphase“ </a:t>
            </a:r>
            <a:r>
              <a:rPr lang="de-DE" sz="2600" i="1" dirty="0" smtClean="0">
                <a:solidFill>
                  <a:srgbClr val="FF0000"/>
                </a:solidFill>
              </a:rPr>
              <a:t>seinen angeleinten </a:t>
            </a:r>
            <a:r>
              <a:rPr lang="de-DE" sz="2600" dirty="0" smtClean="0"/>
              <a:t>oder frei bei Fuß folgenden Hund </a:t>
            </a:r>
            <a:r>
              <a:rPr lang="de-DE" sz="2600" i="1" dirty="0" smtClean="0">
                <a:solidFill>
                  <a:srgbClr val="FF0000"/>
                </a:solidFill>
              </a:rPr>
              <a:t>ca. 30 Meter</a:t>
            </a:r>
            <a:r>
              <a:rPr lang="de-DE" sz="2600" dirty="0" smtClean="0">
                <a:solidFill>
                  <a:srgbClr val="FF0000"/>
                </a:solidFill>
              </a:rPr>
              <a:t> </a:t>
            </a:r>
            <a:r>
              <a:rPr lang="de-DE" sz="2600" dirty="0" smtClean="0"/>
              <a:t>entfernt zur Lauerstellung. Dabei hat der Hund in korrekter Fußposition am Knie des Hundeführers mitzugehen. Nach dem Erreichen der Position für die Lauerstellung bleibt der Hundeführer stehen und dreht sich zum Helfer um. Mit Hörzeichen für Hinsetzen wird der Hund in die Grundstellung gebracht und </a:t>
            </a:r>
            <a:r>
              <a:rPr lang="de-DE" sz="2600" i="1" dirty="0" smtClean="0">
                <a:solidFill>
                  <a:srgbClr val="FF0000"/>
                </a:solidFill>
              </a:rPr>
              <a:t>gegebenenfalls </a:t>
            </a:r>
            <a:r>
              <a:rPr lang="de-DE" sz="2600" i="1" dirty="0" err="1" smtClean="0">
                <a:solidFill>
                  <a:srgbClr val="FF0000"/>
                </a:solidFill>
              </a:rPr>
              <a:t>abgeleint</a:t>
            </a:r>
            <a:r>
              <a:rPr lang="de-DE" sz="2600" dirty="0" smtClean="0"/>
              <a:t>. Der </a:t>
            </a:r>
            <a:r>
              <a:rPr lang="de-DE" sz="2600" i="1" dirty="0" smtClean="0"/>
              <a:t>ruhig</a:t>
            </a:r>
            <a:r>
              <a:rPr lang="de-DE" sz="2600" dirty="0" smtClean="0"/>
              <a:t> </a:t>
            </a:r>
            <a:r>
              <a:rPr lang="de-DE" sz="2600" i="1" dirty="0" smtClean="0"/>
              <a:t>und aufmerksam </a:t>
            </a:r>
            <a:r>
              <a:rPr lang="de-DE" sz="2600" dirty="0" smtClean="0"/>
              <a:t>zum Helfer sitzende Hund kann am Halsband gehalten werden. Er darf vom Hundeführer nicht stimuliert werden.  </a:t>
            </a:r>
            <a:endParaRPr lang="de-DE" sz="2600" dirty="0"/>
          </a:p>
        </p:txBody>
      </p:sp>
      <p:sp>
        <p:nvSpPr>
          <p:cNvPr id="4" name="Fußzeilenplatzhalter 3"/>
          <p:cNvSpPr>
            <a:spLocks noGrp="1"/>
          </p:cNvSpPr>
          <p:nvPr>
            <p:ph type="ftr" sz="quarter" idx="11"/>
          </p:nvPr>
        </p:nvSpPr>
        <p:spPr/>
        <p:txBody>
          <a:bodyPr/>
          <a:lstStyle/>
          <a:p>
            <a:r>
              <a:rPr lang="de-DE" dirty="0" smtClean="0"/>
              <a:t>Diegel</a:t>
            </a:r>
            <a:endParaRPr lang="de-DE" dirty="0"/>
          </a:p>
        </p:txBody>
      </p:sp>
      <p:sp>
        <p:nvSpPr>
          <p:cNvPr id="5" name="Foliennummernplatzhalter 4"/>
          <p:cNvSpPr>
            <a:spLocks noGrp="1"/>
          </p:cNvSpPr>
          <p:nvPr>
            <p:ph type="sldNum" sz="quarter" idx="12"/>
          </p:nvPr>
        </p:nvSpPr>
        <p:spPr/>
        <p:txBody>
          <a:bodyPr/>
          <a:lstStyle/>
          <a:p>
            <a:fld id="{42060E1C-7F94-48ED-A1E2-7080F3AD8941}" type="slidenum">
              <a:rPr lang="de-DE" smtClean="0"/>
              <a:pPr/>
              <a:t>72</a:t>
            </a:fld>
            <a:endParaRPr lang="de-DE" dirty="0"/>
          </a:p>
        </p:txBody>
      </p:sp>
      <p:sp>
        <p:nvSpPr>
          <p:cNvPr id="10" name="Pfeil nach unten 9"/>
          <p:cNvSpPr/>
          <p:nvPr/>
        </p:nvSpPr>
        <p:spPr>
          <a:xfrm>
            <a:off x="3563888" y="580526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36712"/>
          </a:xfrm>
        </p:spPr>
        <p:txBody>
          <a:bodyPr>
            <a:normAutofit/>
          </a:bodyPr>
          <a:lstStyle/>
          <a:p>
            <a:r>
              <a:rPr lang="de-DE" sz="4000" dirty="0" smtClean="0"/>
              <a:t>IGP 1 Teil 2 C</a:t>
            </a:r>
            <a:endParaRPr lang="de-DE" sz="4000" dirty="0"/>
          </a:p>
        </p:txBody>
      </p:sp>
      <p:sp>
        <p:nvSpPr>
          <p:cNvPr id="3" name="Inhaltsplatzhalter 2"/>
          <p:cNvSpPr>
            <a:spLocks noGrp="1"/>
          </p:cNvSpPr>
          <p:nvPr>
            <p:ph idx="1"/>
          </p:nvPr>
        </p:nvSpPr>
        <p:spPr>
          <a:xfrm>
            <a:off x="179512" y="764704"/>
            <a:ext cx="8784976" cy="5793507"/>
          </a:xfrm>
        </p:spPr>
        <p:txBody>
          <a:bodyPr>
            <a:normAutofit fontScale="92500"/>
          </a:bodyPr>
          <a:lstStyle/>
          <a:p>
            <a:pPr>
              <a:buNone/>
            </a:pPr>
            <a:r>
              <a:rPr lang="de-DE" dirty="0" smtClean="0"/>
              <a:t>    </a:t>
            </a:r>
            <a:r>
              <a:rPr lang="de-DE" sz="2400" dirty="0" smtClean="0"/>
              <a:t>Auf Anweisung des Leistungsrichters greift der Helfer unter Abgabe von Vertreibungslauten und heftig drohenden Bewegungen den Hund  frontal an. Auf Richteranweisung gibt der Hundeführer seinen Hund sofort mit dem einmaligen Hörzeichen für die Verteidigung frei. Der Hund muss </a:t>
            </a:r>
            <a:r>
              <a:rPr lang="de-DE" sz="2400" i="1" dirty="0" smtClean="0"/>
              <a:t>ohne zu zögern</a:t>
            </a:r>
            <a:r>
              <a:rPr lang="de-DE" sz="2400" dirty="0" smtClean="0"/>
              <a:t> dem Angriff des Helfers </a:t>
            </a:r>
            <a:r>
              <a:rPr lang="de-DE" sz="2400" i="1" dirty="0" smtClean="0"/>
              <a:t>mit hoher</a:t>
            </a:r>
            <a:r>
              <a:rPr lang="de-DE" sz="2400" dirty="0" smtClean="0"/>
              <a:t> </a:t>
            </a:r>
            <a:r>
              <a:rPr lang="de-DE" sz="2400" i="1" dirty="0" smtClean="0"/>
              <a:t>Dominanz und Entschlossenheit</a:t>
            </a:r>
            <a:r>
              <a:rPr lang="de-DE" sz="2400" dirty="0" smtClean="0"/>
              <a:t> begegnen. ……</a:t>
            </a:r>
            <a:r>
              <a:rPr lang="de-DE" sz="2400" i="1" dirty="0" smtClean="0"/>
              <a:t>Der Hundeführer selbst darf seinen Standort nicht verlassen……</a:t>
            </a:r>
            <a:r>
              <a:rPr lang="de-DE" sz="2400" dirty="0" smtClean="0"/>
              <a:t>Auf Richteranweisung begibt sich der Hundeführer zu seinem Hund, nimmt ihn mit dem Hörzeichen für Hinsetzen in die Grundstellung und </a:t>
            </a:r>
            <a:r>
              <a:rPr lang="de-DE" sz="2400" i="1" dirty="0" smtClean="0">
                <a:solidFill>
                  <a:srgbClr val="FF0000"/>
                </a:solidFill>
              </a:rPr>
              <a:t>leint ihn an</a:t>
            </a:r>
            <a:r>
              <a:rPr lang="de-DE" sz="2400" dirty="0" smtClean="0"/>
              <a:t>. Der Softstock wird dem Helfer abgenommen. Danach erfolgen eine neue Grundstellung neben dem Helfer und ein Seitentransport, </a:t>
            </a:r>
            <a:r>
              <a:rPr lang="de-DE" sz="2400" i="1" dirty="0" smtClean="0">
                <a:solidFill>
                  <a:srgbClr val="FF0000"/>
                </a:solidFill>
              </a:rPr>
              <a:t>entweder angeleint </a:t>
            </a:r>
            <a:r>
              <a:rPr lang="de-DE" sz="2400" i="1" dirty="0" smtClean="0"/>
              <a:t>oder</a:t>
            </a:r>
            <a:r>
              <a:rPr lang="de-DE" sz="2400" dirty="0" smtClean="0"/>
              <a:t> </a:t>
            </a:r>
            <a:r>
              <a:rPr lang="de-DE" sz="2400" i="1" dirty="0" smtClean="0"/>
              <a:t>mit frei</a:t>
            </a:r>
            <a:r>
              <a:rPr lang="de-DE" sz="2400" dirty="0" smtClean="0"/>
              <a:t> folgendem Hund zum Leistungsrichter über eine </a:t>
            </a:r>
            <a:r>
              <a:rPr lang="de-DE" sz="2400" i="1" dirty="0" smtClean="0"/>
              <a:t>Distanz von etwa 20 Schritten</a:t>
            </a:r>
            <a:r>
              <a:rPr lang="de-DE" sz="2400" dirty="0" smtClean="0"/>
              <a:t>….</a:t>
            </a:r>
            <a:r>
              <a:rPr lang="de-DE" sz="2400" i="1" dirty="0" smtClean="0"/>
              <a:t> Der Hundeführer geht mit seinem </a:t>
            </a:r>
            <a:r>
              <a:rPr lang="de-DE" sz="2400" i="1" u="sng" dirty="0" smtClean="0"/>
              <a:t>angeleinten</a:t>
            </a:r>
            <a:r>
              <a:rPr lang="de-DE" sz="2400" i="1" dirty="0" smtClean="0"/>
              <a:t> Hund auf Anweisung des Leistungsrichters </a:t>
            </a:r>
            <a:r>
              <a:rPr lang="de-DE" sz="2400" i="1" dirty="0" smtClean="0">
                <a:solidFill>
                  <a:srgbClr val="FF0000"/>
                </a:solidFill>
              </a:rPr>
              <a:t>unter Kontrolle  </a:t>
            </a:r>
            <a:r>
              <a:rPr lang="de-DE" sz="2400" i="1" dirty="0" smtClean="0"/>
              <a:t>zum Besprechungsplatz….</a:t>
            </a:r>
            <a:r>
              <a:rPr lang="en-GB" sz="2400" dirty="0" smtClean="0"/>
              <a:t> The handler (HF) goes with his dog on leash, at the direction of the judge (LR), under control to the position for the critique.</a:t>
            </a:r>
            <a:endParaRPr lang="de-DE" sz="2400" dirty="0" smtClean="0"/>
          </a:p>
          <a:p>
            <a:pPr>
              <a:buNone/>
            </a:pPr>
            <a:endParaRPr lang="de-DE" sz="2400" dirty="0" smtClean="0"/>
          </a:p>
          <a:p>
            <a:pPr>
              <a:buNone/>
            </a:pPr>
            <a:endParaRPr lang="de-DE" sz="2400" dirty="0" smtClean="0"/>
          </a:p>
          <a:p>
            <a:pPr>
              <a:buNone/>
            </a:pPr>
            <a:endParaRPr lang="de-DE" sz="2400"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73</a:t>
            </a:fld>
            <a:endParaRPr lang="de-DE"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80728"/>
          </a:xfrm>
        </p:spPr>
        <p:txBody>
          <a:bodyPr>
            <a:normAutofit/>
          </a:bodyPr>
          <a:lstStyle/>
          <a:p>
            <a:r>
              <a:rPr lang="de-DE" sz="3600" dirty="0" smtClean="0"/>
              <a:t>IGP 1 </a:t>
            </a:r>
            <a:r>
              <a:rPr lang="de-DE" sz="3600" dirty="0" err="1" smtClean="0"/>
              <a:t>Attack</a:t>
            </a:r>
            <a:r>
              <a:rPr lang="de-DE" sz="3600" dirty="0" smtClean="0"/>
              <a:t> out </a:t>
            </a:r>
            <a:r>
              <a:rPr lang="de-DE" sz="3600" dirty="0" err="1" smtClean="0"/>
              <a:t>of</a:t>
            </a:r>
            <a:r>
              <a:rPr lang="de-DE" sz="3600" dirty="0" smtClean="0"/>
              <a:t> Motion PO </a:t>
            </a:r>
            <a:r>
              <a:rPr lang="de-DE" sz="3600" dirty="0" err="1" smtClean="0"/>
              <a:t>text</a:t>
            </a:r>
            <a:endParaRPr lang="de-DE" sz="3600" dirty="0"/>
          </a:p>
        </p:txBody>
      </p:sp>
      <p:sp>
        <p:nvSpPr>
          <p:cNvPr id="3" name="Inhaltsplatzhalter 2"/>
          <p:cNvSpPr>
            <a:spLocks noGrp="1"/>
          </p:cNvSpPr>
          <p:nvPr>
            <p:ph idx="1"/>
          </p:nvPr>
        </p:nvSpPr>
        <p:spPr>
          <a:xfrm>
            <a:off x="323528" y="980728"/>
            <a:ext cx="8640960" cy="5328592"/>
          </a:xfrm>
        </p:spPr>
        <p:txBody>
          <a:bodyPr>
            <a:normAutofit fontScale="92500" lnSpcReduction="10000"/>
          </a:bodyPr>
          <a:lstStyle/>
          <a:p>
            <a:pPr>
              <a:buNone/>
            </a:pPr>
            <a:r>
              <a:rPr lang="en-GB" dirty="0" smtClean="0"/>
              <a:t>    The helper will stop where the previous exercise has ended. After the "</a:t>
            </a:r>
            <a:r>
              <a:rPr lang="en-GB" dirty="0" err="1" smtClean="0"/>
              <a:t>Defense</a:t>
            </a:r>
            <a:r>
              <a:rPr lang="en-GB" dirty="0" smtClean="0"/>
              <a:t> against an attack from the guarding phase", the dog handler (HF) takes his dog, on leash or off leash, about 30 meters away from the helper. The dog must be in the correct position on the knee of the dog handler (HF). After reaching the position for the set up, the handler stops and turns around. The dog is brought into the basic position with the command to sit. The dog, sitting calmly and attentively to the helper, can be held on the collar. He must not be stimulated by the dog handler (HF).</a:t>
            </a:r>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74</a:t>
            </a:fld>
            <a:endParaRPr lang="de-DE"/>
          </a:p>
        </p:txBody>
      </p:sp>
      <p:sp>
        <p:nvSpPr>
          <p:cNvPr id="6" name="Pfeil nach unten 5"/>
          <p:cNvSpPr/>
          <p:nvPr/>
        </p:nvSpPr>
        <p:spPr>
          <a:xfrm>
            <a:off x="4427984" y="587727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764704"/>
          </a:xfrm>
        </p:spPr>
        <p:txBody>
          <a:bodyPr>
            <a:normAutofit/>
          </a:bodyPr>
          <a:lstStyle/>
          <a:p>
            <a:r>
              <a:rPr lang="de-DE" sz="3600" dirty="0" smtClean="0"/>
              <a:t>IGP 1 Part 2 </a:t>
            </a:r>
            <a:endParaRPr lang="de-DE" sz="3600" dirty="0"/>
          </a:p>
        </p:txBody>
      </p:sp>
      <p:sp>
        <p:nvSpPr>
          <p:cNvPr id="3" name="Inhaltsplatzhalter 2"/>
          <p:cNvSpPr>
            <a:spLocks noGrp="1"/>
          </p:cNvSpPr>
          <p:nvPr>
            <p:ph idx="1"/>
          </p:nvPr>
        </p:nvSpPr>
        <p:spPr>
          <a:xfrm>
            <a:off x="179512" y="692696"/>
            <a:ext cx="8784976" cy="6165304"/>
          </a:xfrm>
        </p:spPr>
        <p:txBody>
          <a:bodyPr>
            <a:normAutofit/>
          </a:bodyPr>
          <a:lstStyle/>
          <a:p>
            <a:pPr>
              <a:buNone/>
            </a:pPr>
            <a:r>
              <a:rPr lang="en-GB" dirty="0" smtClean="0"/>
              <a:t>    </a:t>
            </a:r>
            <a:r>
              <a:rPr lang="en-GB" sz="2400" dirty="0" smtClean="0"/>
              <a:t>At the order of the judge (LR), the helper attacks the dog frontally with yelling and making strong threatening motions. On the judge's (LR) instructions, the handler immediately releases his dog with the command to go. The dog must without hesitation engage of the helper with high dominance and determination...... The handler (HF) is not allowed to leave his place......... On the judge's instructions (LR), the handler (HF) goes to his dog, returns him into the basic position with to sit and </a:t>
            </a:r>
            <a:r>
              <a:rPr lang="en-GB" sz="2400" dirty="0" smtClean="0">
                <a:solidFill>
                  <a:srgbClr val="FF0000"/>
                </a:solidFill>
              </a:rPr>
              <a:t>puts the leash on him</a:t>
            </a:r>
            <a:r>
              <a:rPr lang="en-GB" sz="2400" dirty="0" smtClean="0"/>
              <a:t>. The padded stick is removed from the helper. The handler (HF) may disarm the helper any way he/she wants as long as the dog and handler remain together during the disarm. Then a new basic position is taken next to the helper and a side transport, </a:t>
            </a:r>
            <a:r>
              <a:rPr lang="en-GB" sz="2400" dirty="0" smtClean="0">
                <a:solidFill>
                  <a:srgbClr val="FF0000"/>
                </a:solidFill>
              </a:rPr>
              <a:t>either</a:t>
            </a:r>
            <a:r>
              <a:rPr lang="en-GB" sz="2400" dirty="0" smtClean="0"/>
              <a:t> </a:t>
            </a:r>
            <a:r>
              <a:rPr lang="en-GB" sz="2400" dirty="0" smtClean="0">
                <a:solidFill>
                  <a:srgbClr val="FF0000"/>
                </a:solidFill>
              </a:rPr>
              <a:t>with the dog on leash or off leash</a:t>
            </a:r>
            <a:r>
              <a:rPr lang="en-GB" sz="2400" dirty="0" smtClean="0"/>
              <a:t>, to the judge (LR) over a distance of about 20 paces....</a:t>
            </a:r>
            <a:r>
              <a:rPr lang="de-DE" sz="2400" i="1" dirty="0" smtClean="0"/>
              <a:t> ….</a:t>
            </a:r>
            <a:r>
              <a:rPr lang="en-GB" sz="2400" dirty="0" smtClean="0"/>
              <a:t> The handler (HF) goes with his dog on leash, at the direction of the judge (LR), </a:t>
            </a:r>
            <a:r>
              <a:rPr lang="en-GB" sz="2400" dirty="0" smtClean="0">
                <a:solidFill>
                  <a:srgbClr val="FF0000"/>
                </a:solidFill>
              </a:rPr>
              <a:t>under control </a:t>
            </a:r>
            <a:r>
              <a:rPr lang="en-GB" sz="2400" dirty="0" smtClean="0"/>
              <a:t>to the position for the critique.</a:t>
            </a:r>
            <a:endParaRPr lang="de-DE" sz="2400" dirty="0"/>
          </a:p>
        </p:txBody>
      </p:sp>
      <p:sp>
        <p:nvSpPr>
          <p:cNvPr id="4" name="Fußzeilenplatzhalter 3"/>
          <p:cNvSpPr>
            <a:spLocks noGrp="1"/>
          </p:cNvSpPr>
          <p:nvPr>
            <p:ph type="ftr" sz="quarter" idx="11"/>
          </p:nvPr>
        </p:nvSpPr>
        <p:spPr/>
        <p:txBody>
          <a:bodyPr/>
          <a:lstStyle/>
          <a:p>
            <a:r>
              <a:rPr lang="de-DE" dirty="0" smtClean="0"/>
              <a:t>Diegel</a:t>
            </a:r>
            <a:endParaRPr lang="de-DE" dirty="0"/>
          </a:p>
        </p:txBody>
      </p:sp>
      <p:sp>
        <p:nvSpPr>
          <p:cNvPr id="5" name="Foliennummernplatzhalter 4"/>
          <p:cNvSpPr>
            <a:spLocks noGrp="1"/>
          </p:cNvSpPr>
          <p:nvPr>
            <p:ph type="sldNum" sz="quarter" idx="12"/>
          </p:nvPr>
        </p:nvSpPr>
        <p:spPr/>
        <p:txBody>
          <a:bodyPr/>
          <a:lstStyle/>
          <a:p>
            <a:fld id="{42060E1C-7F94-48ED-A1E2-7080F3AD8941}" type="slidenum">
              <a:rPr lang="de-DE" smtClean="0"/>
              <a:pPr/>
              <a:t>75</a:t>
            </a:fld>
            <a:endParaRPr lang="de-DE"/>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764704"/>
          </a:xfrm>
        </p:spPr>
        <p:txBody>
          <a:bodyPr>
            <a:normAutofit/>
          </a:bodyPr>
          <a:lstStyle/>
          <a:p>
            <a:r>
              <a:rPr lang="de-DE" sz="4000" dirty="0" smtClean="0"/>
              <a:t>Angriff </a:t>
            </a:r>
            <a:r>
              <a:rPr lang="de-DE" sz="4000" dirty="0" err="1" smtClean="0"/>
              <a:t>a.d.B</a:t>
            </a:r>
            <a:r>
              <a:rPr lang="de-DE" sz="4000" dirty="0" smtClean="0"/>
              <a:t>. IGP 2/IGP 3</a:t>
            </a:r>
            <a:endParaRPr lang="de-DE" sz="4000" dirty="0"/>
          </a:p>
        </p:txBody>
      </p:sp>
      <p:sp>
        <p:nvSpPr>
          <p:cNvPr id="3" name="Inhaltsplatzhalter 2"/>
          <p:cNvSpPr>
            <a:spLocks noGrp="1"/>
          </p:cNvSpPr>
          <p:nvPr>
            <p:ph idx="1"/>
          </p:nvPr>
        </p:nvSpPr>
        <p:spPr>
          <a:xfrm>
            <a:off x="323528" y="980728"/>
            <a:ext cx="8640960" cy="5472608"/>
          </a:xfrm>
        </p:spPr>
        <p:txBody>
          <a:bodyPr>
            <a:normAutofit fontScale="62500" lnSpcReduction="20000"/>
          </a:bodyPr>
          <a:lstStyle/>
          <a:p>
            <a:pPr>
              <a:buNone/>
            </a:pPr>
            <a:r>
              <a:rPr lang="de-DE" dirty="0" smtClean="0"/>
              <a:t>    </a:t>
            </a:r>
            <a:r>
              <a:rPr lang="de-DE" sz="3600" dirty="0" smtClean="0"/>
              <a:t>Der Hundeführer führt nach der Übung „Rückentransport“ seinen Hund in Freifolge </a:t>
            </a:r>
            <a:r>
              <a:rPr lang="de-DE" sz="3600" i="1" u="sng" dirty="0" smtClean="0">
                <a:solidFill>
                  <a:srgbClr val="FF0000"/>
                </a:solidFill>
              </a:rPr>
              <a:t>ca. 40 Meter</a:t>
            </a:r>
            <a:r>
              <a:rPr lang="de-DE" sz="3600" u="sng" dirty="0" smtClean="0">
                <a:solidFill>
                  <a:srgbClr val="FF0000"/>
                </a:solidFill>
              </a:rPr>
              <a:t> </a:t>
            </a:r>
            <a:r>
              <a:rPr lang="de-DE" sz="3600" dirty="0" smtClean="0"/>
              <a:t>entfernt zur Lauerstellung. </a:t>
            </a:r>
          </a:p>
          <a:p>
            <a:pPr>
              <a:buNone/>
            </a:pPr>
            <a:r>
              <a:rPr lang="de-DE" sz="3600" dirty="0" smtClean="0"/>
              <a:t>    …….. Während und nach dem Ablassen hat der Helfer ruhig stehenzubleiben, und der Hund muss den Helfer </a:t>
            </a:r>
            <a:r>
              <a:rPr lang="de-DE" sz="3600" i="1" dirty="0" smtClean="0"/>
              <a:t>aufmerksam, selbstsicher mit hoher Dominanz ca. 5 Sekunden lang bewachen</a:t>
            </a:r>
            <a:r>
              <a:rPr lang="de-DE" sz="3600" dirty="0" smtClean="0"/>
              <a:t>.</a:t>
            </a:r>
          </a:p>
          <a:p>
            <a:pPr>
              <a:buNone/>
            </a:pPr>
            <a:endParaRPr lang="de-DE" sz="3600" u="sng" dirty="0" smtClean="0"/>
          </a:p>
          <a:p>
            <a:pPr>
              <a:buNone/>
            </a:pPr>
            <a:r>
              <a:rPr lang="de-DE" sz="3600" u="sng" dirty="0" smtClean="0"/>
              <a:t>IGP 3: </a:t>
            </a:r>
            <a:r>
              <a:rPr lang="de-DE" sz="3600" dirty="0" smtClean="0"/>
              <a:t>Der Hundeführer führt, nach dem Ende des Seitentransportes der Übung „Überfall auf den Hund aus dem Rückentransport“ seinen frei folgenden Hund zur markierten Stelle auf der Mittellinie in Höhe des ersten Versteckes. ……. Auf Anweisung des Leistungsrichters tritt der mit einem Softstock versehene Helfer aus einem Versteck und läuft zur Mittellinie. </a:t>
            </a:r>
            <a:r>
              <a:rPr lang="de-DE" sz="3600" dirty="0" smtClean="0">
                <a:solidFill>
                  <a:srgbClr val="FF0000"/>
                </a:solidFill>
              </a:rPr>
              <a:t>(Beim Einbiegen erste Vertreibungslaute)</a:t>
            </a:r>
            <a:r>
              <a:rPr lang="de-DE" sz="3600" dirty="0" smtClean="0"/>
              <a:t>………</a:t>
            </a:r>
          </a:p>
          <a:p>
            <a:pPr>
              <a:buNone/>
            </a:pPr>
            <a:r>
              <a:rPr lang="de-DE" sz="3600" dirty="0" smtClean="0"/>
              <a:t>     Sobald sich der der Helfer dem Hundeführer und seinem Hund </a:t>
            </a:r>
            <a:r>
              <a:rPr lang="de-DE" sz="3600" dirty="0" smtClean="0">
                <a:solidFill>
                  <a:srgbClr val="FF0000"/>
                </a:solidFill>
              </a:rPr>
              <a:t>auf </a:t>
            </a:r>
            <a:r>
              <a:rPr lang="de-DE" sz="3600" u="sng" dirty="0" smtClean="0">
                <a:solidFill>
                  <a:srgbClr val="FF0000"/>
                </a:solidFill>
              </a:rPr>
              <a:t>ca. </a:t>
            </a:r>
            <a:r>
              <a:rPr lang="de-DE" sz="3600" i="1" u="sng" dirty="0" smtClean="0">
                <a:solidFill>
                  <a:srgbClr val="FF0000"/>
                </a:solidFill>
              </a:rPr>
              <a:t>50 Meter</a:t>
            </a:r>
            <a:r>
              <a:rPr lang="de-DE" sz="3600" u="sng" dirty="0" smtClean="0"/>
              <a:t> </a:t>
            </a:r>
            <a:r>
              <a:rPr lang="de-DE" sz="3600" dirty="0" smtClean="0"/>
              <a:t>genähert hat……..</a:t>
            </a:r>
            <a:endParaRPr lang="de-DE" sz="3600" u="sng" dirty="0" smtClean="0">
              <a:solidFill>
                <a:srgbClr val="FF0000"/>
              </a:solidFill>
            </a:endParaRPr>
          </a:p>
          <a:p>
            <a:pPr>
              <a:buNone/>
            </a:pPr>
            <a:endParaRPr lang="de-DE" sz="2400" dirty="0" smtClean="0"/>
          </a:p>
          <a:p>
            <a:pPr>
              <a:buNone/>
            </a:pPr>
            <a:endParaRPr lang="de-DE" dirty="0" smtClean="0"/>
          </a:p>
          <a:p>
            <a:pPr>
              <a:buNone/>
            </a:pPr>
            <a:r>
              <a:rPr lang="de-DE" dirty="0" smtClean="0"/>
              <a:t>    </a:t>
            </a:r>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76</a:t>
            </a:fld>
            <a:endParaRPr lang="de-DE"/>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792088"/>
          </a:xfrm>
        </p:spPr>
        <p:txBody>
          <a:bodyPr>
            <a:normAutofit/>
          </a:bodyPr>
          <a:lstStyle/>
          <a:p>
            <a:r>
              <a:rPr lang="de-DE" sz="3600" dirty="0" err="1" smtClean="0"/>
              <a:t>Attack</a:t>
            </a:r>
            <a:r>
              <a:rPr lang="de-DE" sz="3600" dirty="0" smtClean="0"/>
              <a:t> out </a:t>
            </a:r>
            <a:r>
              <a:rPr lang="de-DE" sz="3600" dirty="0" err="1" smtClean="0"/>
              <a:t>of</a:t>
            </a:r>
            <a:r>
              <a:rPr lang="de-DE" sz="3600" dirty="0" smtClean="0"/>
              <a:t> Motion IGP 2/IGP 3</a:t>
            </a:r>
            <a:endParaRPr lang="de-DE" sz="3600" dirty="0"/>
          </a:p>
        </p:txBody>
      </p:sp>
      <p:sp>
        <p:nvSpPr>
          <p:cNvPr id="3" name="Inhaltsplatzhalter 2"/>
          <p:cNvSpPr>
            <a:spLocks noGrp="1"/>
          </p:cNvSpPr>
          <p:nvPr>
            <p:ph idx="1"/>
          </p:nvPr>
        </p:nvSpPr>
        <p:spPr>
          <a:xfrm>
            <a:off x="179512" y="908720"/>
            <a:ext cx="8964488" cy="5472608"/>
          </a:xfrm>
        </p:spPr>
        <p:txBody>
          <a:bodyPr/>
          <a:lstStyle/>
          <a:p>
            <a:pPr>
              <a:buNone/>
            </a:pPr>
            <a:r>
              <a:rPr lang="en-GB" dirty="0" smtClean="0"/>
              <a:t>    </a:t>
            </a:r>
            <a:r>
              <a:rPr lang="en-GB" sz="2400" dirty="0" smtClean="0"/>
              <a:t>After the side transport at the end of the exercise “Back Transport ", the dog handler takes his dog off leash, about 40 meters away from the helper..... After outing the dog must guard the helper with powerful, attentive, confidence with high dominance for approximately 5 seconds.</a:t>
            </a:r>
          </a:p>
          <a:p>
            <a:pPr>
              <a:buNone/>
            </a:pPr>
            <a:r>
              <a:rPr lang="en-GB" sz="2400" dirty="0" smtClean="0"/>
              <a:t>     </a:t>
            </a:r>
            <a:r>
              <a:rPr lang="en-GB" sz="2400" u="sng" dirty="0" smtClean="0"/>
              <a:t>IGP 3: </a:t>
            </a:r>
            <a:r>
              <a:rPr lang="en-GB" sz="2400" dirty="0" smtClean="0"/>
              <a:t>The handler (HF), after the side transport at the end of the exercise "Attack on the dog from the back transport" he takes his free heeling dog to the marked place on the </a:t>
            </a:r>
            <a:r>
              <a:rPr lang="en-GB" sz="2400" dirty="0" err="1" smtClean="0"/>
              <a:t>center</a:t>
            </a:r>
            <a:r>
              <a:rPr lang="en-GB" sz="2400" dirty="0" smtClean="0"/>
              <a:t> line even with the first Blind..... At the order of the judge (LR) the helper with a padded stick comes out of a blind and runs to the </a:t>
            </a:r>
            <a:r>
              <a:rPr lang="en-GB" sz="2400" dirty="0" err="1" smtClean="0"/>
              <a:t>center</a:t>
            </a:r>
            <a:r>
              <a:rPr lang="en-GB" sz="2400" dirty="0" smtClean="0"/>
              <a:t> line</a:t>
            </a:r>
            <a:r>
              <a:rPr lang="en-GB" sz="2400" dirty="0" smtClean="0">
                <a:solidFill>
                  <a:srgbClr val="FF0000"/>
                </a:solidFill>
              </a:rPr>
              <a:t>.  (First yells here)</a:t>
            </a:r>
            <a:r>
              <a:rPr lang="en-GB" sz="2400" dirty="0" smtClean="0"/>
              <a:t>...... As soon as the helper is about 50 meters from the handler, on the judge's (LR) instructions, the handler (HF) immediately releases his dog with the command to go. </a:t>
            </a:r>
            <a:endParaRPr lang="de-DE" sz="2400" u="sng" dirty="0" smtClean="0">
              <a:solidFill>
                <a:srgbClr val="FF0000"/>
              </a:solidFill>
            </a:endParaRPr>
          </a:p>
        </p:txBody>
      </p:sp>
      <p:sp>
        <p:nvSpPr>
          <p:cNvPr id="4" name="Fußzeilenplatzhalter 3"/>
          <p:cNvSpPr>
            <a:spLocks noGrp="1"/>
          </p:cNvSpPr>
          <p:nvPr>
            <p:ph type="ftr" sz="quarter" idx="11"/>
          </p:nvPr>
        </p:nvSpPr>
        <p:spPr/>
        <p:txBody>
          <a:bodyPr/>
          <a:lstStyle/>
          <a:p>
            <a:r>
              <a:rPr lang="de-DE" dirty="0" smtClean="0"/>
              <a:t>Diegel</a:t>
            </a:r>
            <a:endParaRPr lang="de-DE" dirty="0"/>
          </a:p>
        </p:txBody>
      </p:sp>
      <p:sp>
        <p:nvSpPr>
          <p:cNvPr id="5" name="Foliennummernplatzhalter 4"/>
          <p:cNvSpPr>
            <a:spLocks noGrp="1"/>
          </p:cNvSpPr>
          <p:nvPr>
            <p:ph type="sldNum" sz="quarter" idx="12"/>
          </p:nvPr>
        </p:nvSpPr>
        <p:spPr/>
        <p:txBody>
          <a:bodyPr/>
          <a:lstStyle/>
          <a:p>
            <a:fld id="{42060E1C-7F94-48ED-A1E2-7080F3AD8941}" type="slidenum">
              <a:rPr lang="de-DE" smtClean="0"/>
              <a:pPr/>
              <a:t>77</a:t>
            </a:fld>
            <a:endParaRPr lang="de-DE"/>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el 9"/>
          <p:cNvSpPr>
            <a:spLocks noGrp="1"/>
          </p:cNvSpPr>
          <p:nvPr>
            <p:ph type="title"/>
          </p:nvPr>
        </p:nvSpPr>
        <p:spPr>
          <a:xfrm>
            <a:off x="928688" y="214313"/>
            <a:ext cx="7072312" cy="928687"/>
          </a:xfrm>
        </p:spPr>
        <p:txBody>
          <a:bodyPr>
            <a:normAutofit/>
          </a:bodyPr>
          <a:lstStyle/>
          <a:p>
            <a:r>
              <a:rPr lang="en-US" sz="2800" b="1" u="sng" dirty="0" err="1" smtClean="0">
                <a:ea typeface="ＭＳ Ｐゴシック" pitchFamily="34" charset="-128"/>
                <a:cs typeface="Arial" pitchFamily="34" charset="0"/>
              </a:rPr>
              <a:t>Fehlerhaft</a:t>
            </a:r>
            <a:r>
              <a:rPr lang="en-US" sz="2800" b="1" u="sng" dirty="0" smtClean="0">
                <a:ea typeface="ＭＳ Ｐゴシック" pitchFamily="34" charset="-128"/>
                <a:cs typeface="Arial" pitchFamily="34" charset="0"/>
              </a:rPr>
              <a:t> </a:t>
            </a:r>
            <a:r>
              <a:rPr lang="en-US" sz="2800" b="1" u="sng" dirty="0" err="1" smtClean="0">
                <a:ea typeface="ＭＳ Ｐゴシック" pitchFamily="34" charset="-128"/>
                <a:cs typeface="Arial" pitchFamily="34" charset="0"/>
              </a:rPr>
              <a:t>beim</a:t>
            </a:r>
            <a:r>
              <a:rPr lang="en-US" sz="2800" b="1" u="sng" dirty="0" smtClean="0">
                <a:ea typeface="ＭＳ Ｐゴシック" pitchFamily="34" charset="-128"/>
                <a:cs typeface="Arial" pitchFamily="34" charset="0"/>
              </a:rPr>
              <a:t> </a:t>
            </a:r>
            <a:r>
              <a:rPr lang="en-US" sz="2800" b="1" u="sng" dirty="0" err="1" smtClean="0">
                <a:ea typeface="ＭＳ Ｐゴシック" pitchFamily="34" charset="-128"/>
                <a:cs typeface="Arial" pitchFamily="34" charset="0"/>
              </a:rPr>
              <a:t>Angriff</a:t>
            </a:r>
            <a:r>
              <a:rPr lang="en-US" sz="2800" b="1" u="sng" dirty="0" smtClean="0">
                <a:ea typeface="ＭＳ Ｐゴシック" pitchFamily="34" charset="-128"/>
                <a:cs typeface="Arial" pitchFamily="34" charset="0"/>
              </a:rPr>
              <a:t> </a:t>
            </a:r>
            <a:r>
              <a:rPr lang="en-US" sz="2800" b="1" u="sng" dirty="0" err="1" smtClean="0">
                <a:ea typeface="ＭＳ Ｐゴシック" pitchFamily="34" charset="-128"/>
                <a:cs typeface="Arial" pitchFamily="34" charset="0"/>
              </a:rPr>
              <a:t>aus</a:t>
            </a:r>
            <a:r>
              <a:rPr lang="en-US" sz="2800" b="1" u="sng" dirty="0" smtClean="0">
                <a:ea typeface="ＭＳ Ｐゴシック" pitchFamily="34" charset="-128"/>
                <a:cs typeface="Arial" pitchFamily="34" charset="0"/>
              </a:rPr>
              <a:t> </a:t>
            </a:r>
            <a:r>
              <a:rPr lang="en-US" sz="2800" b="1" u="sng" dirty="0" err="1" smtClean="0">
                <a:ea typeface="ＭＳ Ｐゴシック" pitchFamily="34" charset="-128"/>
                <a:cs typeface="Arial" pitchFamily="34" charset="0"/>
              </a:rPr>
              <a:t>der</a:t>
            </a:r>
            <a:r>
              <a:rPr lang="en-US" sz="2800" b="1" u="sng" dirty="0" smtClean="0">
                <a:ea typeface="ＭＳ Ｐゴシック" pitchFamily="34" charset="-128"/>
                <a:cs typeface="Arial" pitchFamily="34" charset="0"/>
              </a:rPr>
              <a:t> </a:t>
            </a:r>
            <a:r>
              <a:rPr lang="en-US" sz="2800" b="1" u="sng" dirty="0" err="1" smtClean="0">
                <a:ea typeface="ＭＳ Ｐゴシック" pitchFamily="34" charset="-128"/>
                <a:cs typeface="Arial" pitchFamily="34" charset="0"/>
              </a:rPr>
              <a:t>Bewegung</a:t>
            </a:r>
            <a:endParaRPr lang="de-DE" sz="2800" b="1" u="sng" dirty="0" smtClean="0">
              <a:ea typeface="ＭＳ Ｐゴシック" pitchFamily="34" charset="-128"/>
              <a:cs typeface="Arial" pitchFamily="34" charset="0"/>
            </a:endParaRPr>
          </a:p>
        </p:txBody>
      </p:sp>
      <p:graphicFrame>
        <p:nvGraphicFramePr>
          <p:cNvPr id="4" name="Tabelle 3"/>
          <p:cNvGraphicFramePr>
            <a:graphicFrameLocks noGrp="1"/>
          </p:cNvGraphicFramePr>
          <p:nvPr/>
        </p:nvGraphicFramePr>
        <p:xfrm>
          <a:off x="899592" y="1196753"/>
          <a:ext cx="7358063" cy="5607261"/>
        </p:xfrm>
        <a:graphic>
          <a:graphicData uri="http://schemas.openxmlformats.org/drawingml/2006/table">
            <a:tbl>
              <a:tblPr/>
              <a:tblGrid>
                <a:gridCol w="4857750"/>
                <a:gridCol w="2500313"/>
              </a:tblGrid>
              <a:tr h="8640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smtClean="0">
                          <a:ln>
                            <a:noFill/>
                          </a:ln>
                          <a:solidFill>
                            <a:schemeClr val="tx2"/>
                          </a:solidFill>
                          <a:effectLst/>
                          <a:latin typeface="Arial" pitchFamily="34" charset="0"/>
                          <a:ea typeface="ＭＳ Ｐゴシック" pitchFamily="34" charset="-128"/>
                        </a:rPr>
                        <a:t>Verhalten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2800" b="1" i="0" u="none" strike="noStrike" cap="none" normalizeH="0" baseline="0" dirty="0" smtClean="0">
                          <a:ln>
                            <a:noFill/>
                          </a:ln>
                          <a:solidFill>
                            <a:schemeClr val="tx2"/>
                          </a:solidFill>
                          <a:effectLst/>
                          <a:latin typeface="Arial" pitchFamily="34" charset="0"/>
                          <a:ea typeface="ＭＳ Ｐゴシック" pitchFamily="34" charset="-128"/>
                        </a:rPr>
                        <a:t>Konsequenz</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r h="10457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ea typeface="ＭＳ Ｐゴシック" pitchFamily="34" charset="-128"/>
                        </a:rPr>
                        <a:t>Hund kann beim Teil 2 auf Grund seiner hohen Angriffsgeschwindigkeit den Griff nicht halten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ea typeface="ＭＳ Ｐゴシック" pitchFamily="34" charset="-128"/>
                        </a:rPr>
                        <a:t>Befriedigend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ea typeface="ＭＳ Ｐゴシック" pitchFamily="34" charset="-128"/>
                        </a:rPr>
                        <a:t>- 3 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r>
              <a:tr h="10457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Calibri" pitchFamily="34" charset="0"/>
                          <a:ea typeface="ＭＳ Ｐゴシック" pitchFamily="34" charset="-128"/>
                        </a:rPr>
                        <a:t>Hund beisst beim Einholen nicht sofort an – erst nach dem sich der Helfer gedreht hat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Calibri" pitchFamily="34" charset="0"/>
                          <a:ea typeface="ＭＳ Ｐゴシック" pitchFamily="34" charset="-128"/>
                        </a:rPr>
                        <a:t>Mangelhaft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r>
              <a:tr h="10975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Calibri" pitchFamily="34" charset="0"/>
                          <a:ea typeface="ＭＳ Ｐゴシック" pitchFamily="34" charset="-128"/>
                        </a:rPr>
                        <a:t>Hund beisst beim Einholen trotz deutlich geringerer  Angriffsgeschwindigkeit zunächst nicht 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ea typeface="ＭＳ Ｐゴシック" pitchFamily="34" charset="-128"/>
                        </a:rPr>
                        <a:t>Tiefes Mangelhaft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r>
              <a:tr h="6055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ea typeface="ＭＳ Ｐゴシック" pitchFamily="34" charset="-128"/>
                        </a:rPr>
                        <a:t>Hund nimmt den Helfer nicht 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1" i="0" u="none" strike="noStrike" cap="none" normalizeH="0" baseline="0" dirty="0" smtClean="0">
                          <a:ln>
                            <a:noFill/>
                          </a:ln>
                          <a:solidFill>
                            <a:srgbClr val="FF0000"/>
                          </a:solidFill>
                          <a:effectLst/>
                          <a:latin typeface="Calibri" pitchFamily="34" charset="0"/>
                          <a:ea typeface="ＭＳ Ｐゴシック" pitchFamily="34" charset="-128"/>
                        </a:rPr>
                        <a:t>Hund nimmt eine andere Person 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rgbClr val="000000"/>
                        </a:solidFill>
                        <a:effectLst/>
                        <a:latin typeface="Calibri"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Calibri" pitchFamily="34" charset="0"/>
                          <a:ea typeface="ＭＳ Ｐゴシック" pitchFamily="34" charset="-128"/>
                        </a:rPr>
                        <a:t>Disqualifikation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r>
            </a:tbl>
          </a:graphicData>
        </a:graphic>
      </p:graphicFrame>
      <p:sp>
        <p:nvSpPr>
          <p:cNvPr id="5" name="Foliennummernplatzhalter 4"/>
          <p:cNvSpPr>
            <a:spLocks noGrp="1"/>
          </p:cNvSpPr>
          <p:nvPr>
            <p:ph type="sldNum" sz="quarter" idx="12"/>
          </p:nvPr>
        </p:nvSpPr>
        <p:spPr/>
        <p:txBody>
          <a:bodyPr/>
          <a:lstStyle/>
          <a:p>
            <a:fld id="{42060E1C-7F94-48ED-A1E2-7080F3AD8941}" type="slidenum">
              <a:rPr lang="de-DE" smtClean="0"/>
              <a:pPr/>
              <a:t>78</a:t>
            </a:fld>
            <a:endParaRPr lang="de-DE"/>
          </a:p>
        </p:txBody>
      </p:sp>
      <p:sp>
        <p:nvSpPr>
          <p:cNvPr id="6" name="Fußzeilenplatzhalter 5"/>
          <p:cNvSpPr>
            <a:spLocks noGrp="1"/>
          </p:cNvSpPr>
          <p:nvPr>
            <p:ph type="ftr" sz="quarter" idx="11"/>
          </p:nvPr>
        </p:nvSpPr>
        <p:spPr>
          <a:xfrm>
            <a:off x="6300192" y="6356350"/>
            <a:ext cx="1872208" cy="365125"/>
          </a:xfrm>
        </p:spPr>
        <p:txBody>
          <a:bodyPr/>
          <a:lstStyle/>
          <a:p>
            <a:r>
              <a:rPr lang="de-DE" dirty="0" smtClean="0"/>
              <a:t>Diegel</a:t>
            </a:r>
            <a:endParaRPr lang="de-DE"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hteck 4"/>
          <p:cNvSpPr>
            <a:spLocks noChangeArrowheads="1"/>
          </p:cNvSpPr>
          <p:nvPr/>
        </p:nvSpPr>
        <p:spPr bwMode="auto">
          <a:xfrm>
            <a:off x="1143000" y="1250950"/>
            <a:ext cx="7500938" cy="690563"/>
          </a:xfrm>
          <a:prstGeom prst="rect">
            <a:avLst/>
          </a:prstGeom>
          <a:noFill/>
          <a:ln w="9525">
            <a:noFill/>
            <a:miter lim="800000"/>
            <a:headEnd/>
            <a:tailEnd/>
          </a:ln>
        </p:spPr>
        <p:txBody>
          <a:bodyPr>
            <a:spAutoFit/>
          </a:bodyPr>
          <a:lstStyle/>
          <a:p>
            <a:pPr marL="355600">
              <a:lnSpc>
                <a:spcPct val="160000"/>
              </a:lnSpc>
              <a:spcBef>
                <a:spcPts val="4900"/>
              </a:spcBef>
            </a:pPr>
            <a:endParaRPr lang="en-US" sz="2800">
              <a:solidFill>
                <a:srgbClr val="000000"/>
              </a:solidFill>
            </a:endParaRPr>
          </a:p>
        </p:txBody>
      </p:sp>
      <p:sp>
        <p:nvSpPr>
          <p:cNvPr id="274435" name="Titel 9"/>
          <p:cNvSpPr>
            <a:spLocks noGrp="1"/>
          </p:cNvSpPr>
          <p:nvPr>
            <p:ph type="title"/>
          </p:nvPr>
        </p:nvSpPr>
        <p:spPr>
          <a:xfrm>
            <a:off x="642938" y="285750"/>
            <a:ext cx="7929562" cy="857250"/>
          </a:xfrm>
        </p:spPr>
        <p:txBody>
          <a:bodyPr/>
          <a:lstStyle/>
          <a:p>
            <a:r>
              <a:rPr lang="en-US" sz="4000" b="1" u="sng" smtClean="0">
                <a:ea typeface="ＭＳ Ｐゴシック" pitchFamily="34" charset="-128"/>
                <a:cs typeface="Arial" pitchFamily="34" charset="0"/>
              </a:rPr>
              <a:t>Angriff aus der Bewegung</a:t>
            </a:r>
            <a:endParaRPr lang="de-DE" sz="4000" b="1" u="sng" smtClean="0">
              <a:ea typeface="ＭＳ Ｐゴシック" pitchFamily="34" charset="-128"/>
              <a:cs typeface="Arial" pitchFamily="34" charset="0"/>
            </a:endParaRPr>
          </a:p>
        </p:txBody>
      </p:sp>
      <p:graphicFrame>
        <p:nvGraphicFramePr>
          <p:cNvPr id="7" name="Group 2"/>
          <p:cNvGraphicFramePr>
            <a:graphicFrameLocks noGrp="1"/>
          </p:cNvGraphicFramePr>
          <p:nvPr/>
        </p:nvGraphicFramePr>
        <p:xfrm>
          <a:off x="142875" y="1285875"/>
          <a:ext cx="8858250" cy="5154613"/>
        </p:xfrm>
        <a:graphic>
          <a:graphicData uri="http://schemas.openxmlformats.org/drawingml/2006/table">
            <a:tbl>
              <a:tblPr/>
              <a:tblGrid>
                <a:gridCol w="1417638"/>
                <a:gridCol w="2833687"/>
                <a:gridCol w="850900"/>
                <a:gridCol w="920750"/>
                <a:gridCol w="850900"/>
                <a:gridCol w="788988"/>
                <a:gridCol w="1195387"/>
              </a:tblGrid>
              <a:tr h="3048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15 </a:t>
                      </a:r>
                      <a:r>
                        <a:rPr kumimoji="0" lang="en-US" sz="1600" b="1"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Punkte</a:t>
                      </a:r>
                      <a:endParaRPr kumimoji="0" lang="en-US" sz="16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Abwehr a d Bewegung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V</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SG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B</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M</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98450">
                <a:tc rowSpan="6">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Freifolge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aufmerksam</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chemeClr val="accent3">
                              <a:lumMod val="50000"/>
                            </a:schemeClr>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0480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frei</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chemeClr val="accent3">
                              <a:lumMod val="50000"/>
                            </a:schemeClr>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0480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konzentriert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chemeClr val="accent3">
                              <a:lumMod val="50000"/>
                            </a:schemeClr>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0480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gerade</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chemeClr val="accent3">
                              <a:lumMod val="50000"/>
                            </a:schemeClr>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0480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in Position</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chemeClr val="accent3">
                              <a:lumMod val="50000"/>
                            </a:schemeClr>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9845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chemeClr val="accent3">
                              <a:lumMod val="50000"/>
                            </a:schemeClr>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Grund-</a:t>
                      </a:r>
                    </a:p>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stellungen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gerade</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chemeClr val="accent3">
                              <a:lumMod val="50000"/>
                            </a:schemeClr>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0480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ruhig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chemeClr val="accent3">
                              <a:lumMod val="50000"/>
                            </a:schemeClr>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9845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aufmerksam zum Helfer</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chemeClr val="accent3">
                              <a:lumMod val="50000"/>
                            </a:schemeClr>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rowSpan="4">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Eröffnung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Anbissgeschwindigkeit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Richteran-weisung </a:t>
                      </a:r>
                    </a:p>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nicht beachtet</a:t>
                      </a: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2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Hohe Dominanz</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vMerge="1">
                  <a:txBody>
                    <a:bodyPr/>
                    <a:lstStyle/>
                    <a:p>
                      <a:endParaRPr lang="de-DE"/>
                    </a:p>
                  </a:txBody>
                  <a:tcPr/>
                </a:tc>
              </a:tr>
              <a:tr h="30480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wirkungsvoll</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vMerge="1">
                  <a:txBody>
                    <a:bodyPr/>
                    <a:lstStyle/>
                    <a:p>
                      <a:endParaRPr lang="de-DE"/>
                    </a:p>
                  </a:txBody>
                  <a:tcPr/>
                </a:tc>
              </a:tr>
              <a:tr h="344488">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Ansatzgriff</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de-DE"/>
                    </a:p>
                  </a:txBody>
                  <a:tcPr/>
                </a:tc>
              </a:tr>
              <a:tr h="276225">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Belastung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Griffverhalten</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0480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Stabilität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9845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Aktivität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8" name="Gerade Verbindung mit Pfeil 7"/>
          <p:cNvCxnSpPr/>
          <p:nvPr/>
        </p:nvCxnSpPr>
        <p:spPr>
          <a:xfrm rot="5400000">
            <a:off x="822325" y="6392863"/>
            <a:ext cx="928687"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oliennummernplatzhalter 5"/>
          <p:cNvSpPr>
            <a:spLocks noGrp="1"/>
          </p:cNvSpPr>
          <p:nvPr>
            <p:ph type="sldNum" sz="quarter" idx="12"/>
          </p:nvPr>
        </p:nvSpPr>
        <p:spPr/>
        <p:txBody>
          <a:bodyPr/>
          <a:lstStyle/>
          <a:p>
            <a:fld id="{42060E1C-7F94-48ED-A1E2-7080F3AD8941}" type="slidenum">
              <a:rPr lang="de-DE" smtClean="0"/>
              <a:pPr/>
              <a:t>79</a:t>
            </a:fld>
            <a:endParaRPr lang="de-DE"/>
          </a:p>
        </p:txBody>
      </p:sp>
      <p:sp>
        <p:nvSpPr>
          <p:cNvPr id="9" name="Fußzeilenplatzhalter 8"/>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Diegel</a:t>
            </a:r>
            <a:endParaRPr lang="de-DE"/>
          </a:p>
        </p:txBody>
      </p:sp>
      <p:sp>
        <p:nvSpPr>
          <p:cNvPr id="3" name="Foliennummernplatzhalter 2"/>
          <p:cNvSpPr>
            <a:spLocks noGrp="1"/>
          </p:cNvSpPr>
          <p:nvPr>
            <p:ph type="sldNum" sz="quarter" idx="12"/>
          </p:nvPr>
        </p:nvSpPr>
        <p:spPr/>
        <p:txBody>
          <a:bodyPr/>
          <a:lstStyle/>
          <a:p>
            <a:fld id="{42060E1C-7F94-48ED-A1E2-7080F3AD8941}" type="slidenum">
              <a:rPr lang="de-DE" smtClean="0"/>
              <a:pPr/>
              <a:t>8</a:t>
            </a:fld>
            <a:endParaRPr lang="de-DE"/>
          </a:p>
        </p:txBody>
      </p:sp>
      <p:graphicFrame>
        <p:nvGraphicFramePr>
          <p:cNvPr id="4" name="Tabelle 3"/>
          <p:cNvGraphicFramePr>
            <a:graphicFrameLocks noGrp="1"/>
          </p:cNvGraphicFramePr>
          <p:nvPr/>
        </p:nvGraphicFramePr>
        <p:xfrm>
          <a:off x="395536" y="692696"/>
          <a:ext cx="8280921" cy="5835985"/>
        </p:xfrm>
        <a:graphic>
          <a:graphicData uri="http://schemas.openxmlformats.org/drawingml/2006/table">
            <a:tbl>
              <a:tblPr/>
              <a:tblGrid>
                <a:gridCol w="4111516"/>
                <a:gridCol w="1317794"/>
                <a:gridCol w="1317794"/>
                <a:gridCol w="1533817"/>
              </a:tblGrid>
              <a:tr h="596287">
                <a:tc>
                  <a:txBody>
                    <a:bodyPr/>
                    <a:lstStyle/>
                    <a:p>
                      <a:pPr algn="just">
                        <a:lnSpc>
                          <a:spcPct val="115000"/>
                        </a:lnSpc>
                        <a:spcAft>
                          <a:spcPts val="0"/>
                        </a:spcAft>
                      </a:pPr>
                      <a:r>
                        <a:rPr lang="de-DE" sz="1800" b="1" dirty="0">
                          <a:solidFill>
                            <a:srgbClr val="000000"/>
                          </a:solidFill>
                          <a:latin typeface="Calibri"/>
                          <a:ea typeface="Times New Roman"/>
                          <a:cs typeface="Times New Roman"/>
                        </a:rPr>
                        <a:t>Übungen</a:t>
                      </a:r>
                      <a:endParaRPr lang="de-DE"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IGP-1</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IGP-2</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IGP-3</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815">
                <a:tc>
                  <a:txBody>
                    <a:bodyPr/>
                    <a:lstStyle/>
                    <a:p>
                      <a:pPr algn="just">
                        <a:lnSpc>
                          <a:spcPct val="115000"/>
                        </a:lnSpc>
                        <a:spcAft>
                          <a:spcPts val="0"/>
                        </a:spcAft>
                      </a:pPr>
                      <a:r>
                        <a:rPr lang="de-DE" sz="1800" b="1" dirty="0">
                          <a:solidFill>
                            <a:srgbClr val="000000"/>
                          </a:solidFill>
                          <a:latin typeface="Calibri"/>
                          <a:ea typeface="Times New Roman"/>
                          <a:cs typeface="Times New Roman"/>
                        </a:rPr>
                        <a:t>Revieren</a:t>
                      </a:r>
                      <a:endParaRPr lang="de-DE"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5</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5</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10</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815">
                <a:tc>
                  <a:txBody>
                    <a:bodyPr/>
                    <a:lstStyle/>
                    <a:p>
                      <a:pPr algn="just">
                        <a:lnSpc>
                          <a:spcPct val="115000"/>
                        </a:lnSpc>
                        <a:spcAft>
                          <a:spcPts val="0"/>
                        </a:spcAft>
                      </a:pPr>
                      <a:r>
                        <a:rPr lang="de-DE" sz="1800" b="1" dirty="0">
                          <a:solidFill>
                            <a:srgbClr val="000000"/>
                          </a:solidFill>
                          <a:latin typeface="Calibri"/>
                          <a:ea typeface="Times New Roman"/>
                          <a:cs typeface="Times New Roman"/>
                        </a:rPr>
                        <a:t>Stellen und Verbellen</a:t>
                      </a:r>
                      <a:endParaRPr lang="de-DE" sz="18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dirty="0">
                          <a:solidFill>
                            <a:srgbClr val="FF0000"/>
                          </a:solidFill>
                          <a:latin typeface="Calibri"/>
                          <a:ea typeface="Times New Roman"/>
                          <a:cs typeface="Times New Roman"/>
                        </a:rPr>
                        <a:t>15</a:t>
                      </a:r>
                      <a:endParaRPr lang="de-DE" sz="1800" dirty="0">
                        <a:solidFill>
                          <a:srgbClr val="FF00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dirty="0">
                          <a:solidFill>
                            <a:srgbClr val="FF0000"/>
                          </a:solidFill>
                          <a:latin typeface="Calibri"/>
                          <a:ea typeface="Times New Roman"/>
                          <a:cs typeface="Times New Roman"/>
                        </a:rPr>
                        <a:t>15</a:t>
                      </a:r>
                      <a:endParaRPr lang="de-DE" sz="1800" dirty="0">
                        <a:solidFill>
                          <a:srgbClr val="FF00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dirty="0">
                          <a:solidFill>
                            <a:srgbClr val="FF0000"/>
                          </a:solidFill>
                          <a:latin typeface="Calibri"/>
                          <a:ea typeface="Times New Roman"/>
                          <a:cs typeface="Times New Roman"/>
                        </a:rPr>
                        <a:t>15</a:t>
                      </a:r>
                      <a:endParaRPr lang="de-DE" sz="1800" dirty="0">
                        <a:solidFill>
                          <a:srgbClr val="FF00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815">
                <a:tc>
                  <a:txBody>
                    <a:bodyPr/>
                    <a:lstStyle/>
                    <a:p>
                      <a:pPr algn="just">
                        <a:lnSpc>
                          <a:spcPct val="115000"/>
                        </a:lnSpc>
                        <a:spcAft>
                          <a:spcPts val="0"/>
                        </a:spcAft>
                      </a:pPr>
                      <a:r>
                        <a:rPr lang="de-DE" sz="1800" b="1">
                          <a:solidFill>
                            <a:srgbClr val="000000"/>
                          </a:solidFill>
                          <a:latin typeface="Calibri"/>
                          <a:ea typeface="Times New Roman"/>
                          <a:cs typeface="Times New Roman"/>
                        </a:rPr>
                        <a:t>Verhinderung eines Fluchtversuches</a:t>
                      </a:r>
                      <a:endParaRPr lang="de-DE"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20</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dirty="0">
                          <a:solidFill>
                            <a:srgbClr val="FF0000"/>
                          </a:solidFill>
                          <a:latin typeface="Calibri"/>
                          <a:ea typeface="Times New Roman"/>
                          <a:cs typeface="Times New Roman"/>
                        </a:rPr>
                        <a:t>15</a:t>
                      </a:r>
                      <a:endParaRPr lang="de-DE" sz="1800" dirty="0">
                        <a:solidFill>
                          <a:srgbClr val="FF00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dirty="0">
                          <a:solidFill>
                            <a:srgbClr val="000000"/>
                          </a:solidFill>
                          <a:latin typeface="Calibri"/>
                          <a:ea typeface="Times New Roman"/>
                          <a:cs typeface="Times New Roman"/>
                        </a:rPr>
                        <a:t>10</a:t>
                      </a:r>
                      <a:endParaRPr lang="de-DE"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815">
                <a:tc>
                  <a:txBody>
                    <a:bodyPr/>
                    <a:lstStyle/>
                    <a:p>
                      <a:pPr algn="just">
                        <a:lnSpc>
                          <a:spcPct val="115000"/>
                        </a:lnSpc>
                        <a:spcAft>
                          <a:spcPts val="0"/>
                        </a:spcAft>
                      </a:pPr>
                      <a:r>
                        <a:rPr lang="de-DE" sz="1800" b="1">
                          <a:solidFill>
                            <a:srgbClr val="000000"/>
                          </a:solidFill>
                          <a:latin typeface="Calibri"/>
                          <a:ea typeface="Times New Roman"/>
                          <a:cs typeface="Times New Roman"/>
                        </a:rPr>
                        <a:t>Abwehr eines Angriffes aus der Bewachungsphase</a:t>
                      </a:r>
                      <a:endParaRPr lang="de-DE"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dirty="0">
                          <a:solidFill>
                            <a:srgbClr val="FF0000"/>
                          </a:solidFill>
                          <a:latin typeface="Calibri"/>
                          <a:ea typeface="Times New Roman"/>
                          <a:cs typeface="Times New Roman"/>
                        </a:rPr>
                        <a:t>30</a:t>
                      </a:r>
                      <a:endParaRPr lang="de-DE" sz="1800" dirty="0">
                        <a:solidFill>
                          <a:srgbClr val="FF00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20</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dirty="0">
                          <a:solidFill>
                            <a:srgbClr val="FF0000"/>
                          </a:solidFill>
                          <a:latin typeface="Calibri"/>
                          <a:ea typeface="Times New Roman"/>
                          <a:cs typeface="Times New Roman"/>
                        </a:rPr>
                        <a:t>15</a:t>
                      </a:r>
                      <a:endParaRPr lang="de-DE" sz="1800" dirty="0">
                        <a:solidFill>
                          <a:srgbClr val="FF00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815">
                <a:tc>
                  <a:txBody>
                    <a:bodyPr/>
                    <a:lstStyle/>
                    <a:p>
                      <a:pPr algn="just">
                        <a:lnSpc>
                          <a:spcPct val="115000"/>
                        </a:lnSpc>
                        <a:spcAft>
                          <a:spcPts val="0"/>
                        </a:spcAft>
                      </a:pPr>
                      <a:r>
                        <a:rPr lang="de-DE" sz="1800" b="1">
                          <a:solidFill>
                            <a:srgbClr val="000000"/>
                          </a:solidFill>
                          <a:latin typeface="Calibri"/>
                          <a:ea typeface="Times New Roman"/>
                          <a:cs typeface="Times New Roman"/>
                        </a:rPr>
                        <a:t>Rückentransport</a:t>
                      </a:r>
                      <a:endParaRPr lang="de-DE"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 </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5</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dirty="0">
                          <a:solidFill>
                            <a:srgbClr val="000000"/>
                          </a:solidFill>
                          <a:latin typeface="Calibri"/>
                          <a:ea typeface="Times New Roman"/>
                          <a:cs typeface="Times New Roman"/>
                        </a:rPr>
                        <a:t>5</a:t>
                      </a:r>
                      <a:endParaRPr lang="de-DE"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815">
                <a:tc>
                  <a:txBody>
                    <a:bodyPr/>
                    <a:lstStyle/>
                    <a:p>
                      <a:pPr algn="just">
                        <a:lnSpc>
                          <a:spcPct val="115000"/>
                        </a:lnSpc>
                        <a:spcAft>
                          <a:spcPts val="0"/>
                        </a:spcAft>
                      </a:pPr>
                      <a:r>
                        <a:rPr lang="de-DE" sz="1800" b="1">
                          <a:solidFill>
                            <a:srgbClr val="000000"/>
                          </a:solidFill>
                          <a:latin typeface="Calibri"/>
                          <a:ea typeface="Times New Roman"/>
                          <a:cs typeface="Times New Roman"/>
                        </a:rPr>
                        <a:t>Überfall auf den Hund aus den Rückentransport</a:t>
                      </a:r>
                      <a:endParaRPr lang="de-DE"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 </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 -</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dirty="0">
                          <a:solidFill>
                            <a:srgbClr val="000000"/>
                          </a:solidFill>
                          <a:latin typeface="Calibri"/>
                          <a:ea typeface="Times New Roman"/>
                          <a:cs typeface="Times New Roman"/>
                        </a:rPr>
                        <a:t>15</a:t>
                      </a:r>
                      <a:endParaRPr lang="de-DE"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815">
                <a:tc>
                  <a:txBody>
                    <a:bodyPr/>
                    <a:lstStyle/>
                    <a:p>
                      <a:pPr algn="just">
                        <a:lnSpc>
                          <a:spcPct val="115000"/>
                        </a:lnSpc>
                        <a:spcAft>
                          <a:spcPts val="0"/>
                        </a:spcAft>
                      </a:pPr>
                      <a:r>
                        <a:rPr lang="de-DE" sz="1800" b="1">
                          <a:solidFill>
                            <a:srgbClr val="000000"/>
                          </a:solidFill>
                          <a:latin typeface="Calibri"/>
                          <a:ea typeface="Times New Roman"/>
                          <a:cs typeface="Times New Roman"/>
                        </a:rPr>
                        <a:t>Angriff auf den Hund aus der Bewegung</a:t>
                      </a:r>
                      <a:endParaRPr lang="de-DE"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30</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dirty="0">
                          <a:solidFill>
                            <a:srgbClr val="FF0000"/>
                          </a:solidFill>
                          <a:latin typeface="Calibri"/>
                          <a:ea typeface="Times New Roman"/>
                          <a:cs typeface="Times New Roman"/>
                        </a:rPr>
                        <a:t>20</a:t>
                      </a:r>
                      <a:endParaRPr lang="de-DE" sz="1800" dirty="0">
                        <a:solidFill>
                          <a:srgbClr val="FF00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dirty="0">
                          <a:solidFill>
                            <a:srgbClr val="FF0000"/>
                          </a:solidFill>
                          <a:latin typeface="Calibri"/>
                          <a:ea typeface="Times New Roman"/>
                          <a:cs typeface="Times New Roman"/>
                        </a:rPr>
                        <a:t>15</a:t>
                      </a:r>
                      <a:endParaRPr lang="de-DE" sz="1800" dirty="0">
                        <a:solidFill>
                          <a:srgbClr val="FF00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815">
                <a:tc>
                  <a:txBody>
                    <a:bodyPr/>
                    <a:lstStyle/>
                    <a:p>
                      <a:pPr algn="just">
                        <a:lnSpc>
                          <a:spcPct val="115000"/>
                        </a:lnSpc>
                        <a:spcAft>
                          <a:spcPts val="0"/>
                        </a:spcAft>
                      </a:pPr>
                      <a:r>
                        <a:rPr lang="de-DE" sz="1800" b="1">
                          <a:solidFill>
                            <a:srgbClr val="000000"/>
                          </a:solidFill>
                          <a:latin typeface="Calibri"/>
                          <a:ea typeface="Times New Roman"/>
                          <a:cs typeface="Times New Roman"/>
                        </a:rPr>
                        <a:t>Abwehr eines Angriffes aus der Bewachungsphase</a:t>
                      </a:r>
                      <a:endParaRPr lang="de-DE"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 </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20</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dirty="0">
                          <a:solidFill>
                            <a:srgbClr val="FF0000"/>
                          </a:solidFill>
                          <a:latin typeface="Calibri"/>
                          <a:ea typeface="Times New Roman"/>
                          <a:cs typeface="Times New Roman"/>
                        </a:rPr>
                        <a:t>15</a:t>
                      </a:r>
                      <a:endParaRPr lang="de-DE" sz="1800" dirty="0">
                        <a:solidFill>
                          <a:srgbClr val="FF0000"/>
                        </a:solidFill>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815">
                <a:tc>
                  <a:txBody>
                    <a:bodyPr/>
                    <a:lstStyle/>
                    <a:p>
                      <a:pPr algn="just">
                        <a:lnSpc>
                          <a:spcPct val="115000"/>
                        </a:lnSpc>
                        <a:spcAft>
                          <a:spcPts val="0"/>
                        </a:spcAft>
                      </a:pPr>
                      <a:r>
                        <a:rPr lang="de-DE" sz="1800" b="1">
                          <a:solidFill>
                            <a:srgbClr val="000000"/>
                          </a:solidFill>
                          <a:latin typeface="Calibri"/>
                          <a:ea typeface="Times New Roman"/>
                          <a:cs typeface="Times New Roman"/>
                        </a:rPr>
                        <a:t>Gesamtpunktzahl</a:t>
                      </a:r>
                      <a:endParaRPr lang="de-DE" sz="18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100</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a:solidFill>
                            <a:srgbClr val="000000"/>
                          </a:solidFill>
                          <a:latin typeface="Calibri"/>
                          <a:ea typeface="Times New Roman"/>
                          <a:cs typeface="Times New Roman"/>
                        </a:rPr>
                        <a:t>100</a:t>
                      </a:r>
                      <a:endParaRPr lang="de-DE" sz="18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de-DE" sz="1800" b="1" dirty="0">
                          <a:solidFill>
                            <a:srgbClr val="000000"/>
                          </a:solidFill>
                          <a:latin typeface="Calibri"/>
                          <a:ea typeface="Times New Roman"/>
                          <a:cs typeface="Times New Roman"/>
                        </a:rPr>
                        <a:t>100</a:t>
                      </a:r>
                      <a:endParaRPr lang="de-DE" sz="18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3361" name="Rectangle 1"/>
          <p:cNvSpPr>
            <a:spLocks noChangeArrowheads="1"/>
          </p:cNvSpPr>
          <p:nvPr/>
        </p:nvSpPr>
        <p:spPr bwMode="auto">
          <a:xfrm>
            <a:off x="1146735" y="28545"/>
            <a:ext cx="685053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de-DE" sz="2000" b="1" i="0" u="sng" strike="noStrike" cap="none" normalizeH="0" baseline="0" dirty="0" smtClean="0">
                <a:ln>
                  <a:noFill/>
                </a:ln>
                <a:solidFill>
                  <a:srgbClr val="000000"/>
                </a:solidFill>
                <a:effectLst/>
                <a:latin typeface="Calibri" pitchFamily="34" charset="0"/>
                <a:ea typeface="Times New Roman" pitchFamily="18" charset="0"/>
                <a:cs typeface="Calibri" pitchFamily="34" charset="0"/>
              </a:rPr>
              <a:t>Prüfungsstufen IGP-1 bis IGP-3</a:t>
            </a:r>
            <a:r>
              <a:rPr kumimoji="0" lang="de-DE" sz="2000"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(Übungen und Punktaufteilung)</a:t>
            </a:r>
            <a:endParaRPr kumimoji="0" lang="de-DE"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hteck 4"/>
          <p:cNvSpPr>
            <a:spLocks noChangeArrowheads="1"/>
          </p:cNvSpPr>
          <p:nvPr/>
        </p:nvSpPr>
        <p:spPr bwMode="auto">
          <a:xfrm>
            <a:off x="1143000" y="1250950"/>
            <a:ext cx="7500938" cy="690563"/>
          </a:xfrm>
          <a:prstGeom prst="rect">
            <a:avLst/>
          </a:prstGeom>
          <a:noFill/>
          <a:ln w="9525">
            <a:noFill/>
            <a:miter lim="800000"/>
            <a:headEnd/>
            <a:tailEnd/>
          </a:ln>
        </p:spPr>
        <p:txBody>
          <a:bodyPr>
            <a:spAutoFit/>
          </a:bodyPr>
          <a:lstStyle/>
          <a:p>
            <a:pPr marL="355600">
              <a:lnSpc>
                <a:spcPct val="160000"/>
              </a:lnSpc>
              <a:spcBef>
                <a:spcPts val="4900"/>
              </a:spcBef>
            </a:pPr>
            <a:endParaRPr lang="en-US" sz="2800">
              <a:solidFill>
                <a:srgbClr val="000000"/>
              </a:solidFill>
            </a:endParaRPr>
          </a:p>
        </p:txBody>
      </p:sp>
      <p:sp>
        <p:nvSpPr>
          <p:cNvPr id="275459" name="Titel 9"/>
          <p:cNvSpPr>
            <a:spLocks noGrp="1"/>
          </p:cNvSpPr>
          <p:nvPr>
            <p:ph type="title"/>
          </p:nvPr>
        </p:nvSpPr>
        <p:spPr>
          <a:xfrm>
            <a:off x="642938" y="285750"/>
            <a:ext cx="7929562" cy="857250"/>
          </a:xfrm>
        </p:spPr>
        <p:txBody>
          <a:bodyPr/>
          <a:lstStyle/>
          <a:p>
            <a:r>
              <a:rPr lang="en-US" sz="4000" b="1" u="sng" smtClean="0">
                <a:ea typeface="ＭＳ Ｐゴシック" pitchFamily="34" charset="-128"/>
                <a:cs typeface="Arial" pitchFamily="34" charset="0"/>
              </a:rPr>
              <a:t>Angriff aus der Bewegung</a:t>
            </a:r>
            <a:endParaRPr lang="de-DE" sz="4000" b="1" u="sng" smtClean="0">
              <a:ea typeface="ＭＳ Ｐゴシック" pitchFamily="34" charset="-128"/>
              <a:cs typeface="Arial" pitchFamily="34" charset="0"/>
            </a:endParaRPr>
          </a:p>
        </p:txBody>
      </p:sp>
      <p:graphicFrame>
        <p:nvGraphicFramePr>
          <p:cNvPr id="7" name="Group 2"/>
          <p:cNvGraphicFramePr>
            <a:graphicFrameLocks noGrp="1"/>
          </p:cNvGraphicFramePr>
          <p:nvPr/>
        </p:nvGraphicFramePr>
        <p:xfrm>
          <a:off x="142875" y="1909763"/>
          <a:ext cx="8858250" cy="3700780"/>
        </p:xfrm>
        <a:graphic>
          <a:graphicData uri="http://schemas.openxmlformats.org/drawingml/2006/table">
            <a:tbl>
              <a:tblPr/>
              <a:tblGrid>
                <a:gridCol w="1417638"/>
                <a:gridCol w="2833687"/>
                <a:gridCol w="850900"/>
                <a:gridCol w="920750"/>
                <a:gridCol w="850900"/>
                <a:gridCol w="788988"/>
                <a:gridCol w="1195387"/>
              </a:tblGrid>
              <a:tr h="3048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15 </a:t>
                      </a:r>
                      <a:r>
                        <a:rPr kumimoji="0" lang="en-US" sz="1600" b="1"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Punkte</a:t>
                      </a:r>
                      <a:endParaRPr kumimoji="0" lang="en-US" sz="16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Abwehr a d Bewegung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V</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SG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B</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M</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9845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Übergangs-  </a:t>
                      </a:r>
                    </a:p>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phase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dominant bei ruhigem Griff</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Ablassphase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sofort</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0480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a:t>
                      </a:r>
                      <a:r>
                        <a:rPr kumimoji="0" lang="en-US" sz="1600" b="0"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klar</a:t>
                      </a:r>
                      <a:endParaRPr kumimoji="0" lang="en-US" sz="1600" b="0"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9845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sicher</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450">
                <a:tc rowSpan="4">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Bewachungs-</a:t>
                      </a:r>
                    </a:p>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phase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markant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0480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dominant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30480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selbstbewusst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9845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aufmerksam</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Bewertung</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600" b="0" i="0" u="none" strike="noStrike" cap="none" normalizeH="0" baseline="0" smtClean="0">
                        <a:ln>
                          <a:noFill/>
                        </a:ln>
                        <a:solidFill>
                          <a:srgbClr val="000000"/>
                        </a:solidFill>
                        <a:effectLst/>
                        <a:latin typeface="Arial" pitchFamily="34" charset="0"/>
                        <a:ea typeface="ヒラギノ角ゴ ProN W3" pitchFamily="-8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006411"/>
                          </a:solidFill>
                          <a:effectLst/>
                          <a:latin typeface="Arial" pitchFamily="34" charset="0"/>
                          <a:ea typeface="ＭＳ Ｐゴシック" pitchFamily="34" charset="-128"/>
                          <a:sym typeface="Gill Sans" pitchFamily="-84" charset="0"/>
                        </a:rPr>
                        <a:t>15-14,5</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0000D4"/>
                          </a:solidFill>
                          <a:effectLst/>
                          <a:latin typeface="Arial" pitchFamily="34" charset="0"/>
                          <a:ea typeface="ＭＳ Ｐゴシック" pitchFamily="34" charset="-128"/>
                          <a:sym typeface="Gill Sans" pitchFamily="-84" charset="0"/>
                        </a:rPr>
                        <a:t>14-13,5</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339966"/>
                          </a:solidFill>
                          <a:effectLst/>
                          <a:latin typeface="Arial" pitchFamily="34" charset="0"/>
                          <a:ea typeface="ＭＳ Ｐゴシック" pitchFamily="34" charset="-128"/>
                          <a:sym typeface="Gill Sans" pitchFamily="-84" charset="0"/>
                        </a:rPr>
                        <a:t>13-12</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FF9900"/>
                          </a:solidFill>
                          <a:effectLst/>
                          <a:latin typeface="Arial" pitchFamily="34" charset="0"/>
                          <a:ea typeface="ＭＳ Ｐゴシック" pitchFamily="34" charset="-128"/>
                          <a:sym typeface="Gill Sans" pitchFamily="-84" charset="0"/>
                        </a:rPr>
                        <a:t>11,5-10,5</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DD2D32"/>
                          </a:solidFill>
                          <a:effectLst/>
                          <a:latin typeface="Arial" pitchFamily="34" charset="0"/>
                          <a:ea typeface="ＭＳ Ｐゴシック" pitchFamily="34" charset="-128"/>
                          <a:sym typeface="Gill Sans" pitchFamily="-84" charset="0"/>
                        </a:rPr>
                        <a:t>10 - 0</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cxnSp>
        <p:nvCxnSpPr>
          <p:cNvPr id="6" name="Gerade Verbindung mit Pfeil 5"/>
          <p:cNvCxnSpPr/>
          <p:nvPr/>
        </p:nvCxnSpPr>
        <p:spPr>
          <a:xfrm rot="5400000">
            <a:off x="322263" y="1249363"/>
            <a:ext cx="928687"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oliennummernplatzhalter 7"/>
          <p:cNvSpPr>
            <a:spLocks noGrp="1"/>
          </p:cNvSpPr>
          <p:nvPr>
            <p:ph type="sldNum" sz="quarter" idx="12"/>
          </p:nvPr>
        </p:nvSpPr>
        <p:spPr/>
        <p:txBody>
          <a:bodyPr/>
          <a:lstStyle/>
          <a:p>
            <a:fld id="{42060E1C-7F94-48ED-A1E2-7080F3AD8941}" type="slidenum">
              <a:rPr lang="de-DE" smtClean="0"/>
              <a:pPr/>
              <a:t>80</a:t>
            </a:fld>
            <a:endParaRPr lang="de-DE"/>
          </a:p>
        </p:txBody>
      </p:sp>
      <p:sp>
        <p:nvSpPr>
          <p:cNvPr id="9" name="Fußzeilenplatzhalter 8"/>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el 1"/>
          <p:cNvSpPr>
            <a:spLocks noGrp="1"/>
          </p:cNvSpPr>
          <p:nvPr>
            <p:ph type="title"/>
          </p:nvPr>
        </p:nvSpPr>
        <p:spPr>
          <a:xfrm>
            <a:off x="457200" y="0"/>
            <a:ext cx="8229600" cy="692696"/>
          </a:xfrm>
        </p:spPr>
        <p:txBody>
          <a:bodyPr>
            <a:normAutofit/>
          </a:bodyPr>
          <a:lstStyle/>
          <a:p>
            <a:r>
              <a:rPr lang="de-DE" sz="2800" b="1" dirty="0" smtClean="0">
                <a:ea typeface="ＭＳ Ｐゴシック" pitchFamily="34" charset="-128"/>
              </a:rPr>
              <a:t>Abwehr eines Angriffes und Beenden IPG 2 und 3</a:t>
            </a:r>
          </a:p>
        </p:txBody>
      </p:sp>
      <p:sp>
        <p:nvSpPr>
          <p:cNvPr id="279555" name="Inhaltsplatzhalter 2"/>
          <p:cNvSpPr>
            <a:spLocks noGrp="1"/>
          </p:cNvSpPr>
          <p:nvPr>
            <p:ph idx="1"/>
          </p:nvPr>
        </p:nvSpPr>
        <p:spPr>
          <a:xfrm>
            <a:off x="251520" y="548680"/>
            <a:ext cx="8784976" cy="6309320"/>
          </a:xfrm>
        </p:spPr>
        <p:txBody>
          <a:bodyPr>
            <a:normAutofit fontScale="92500"/>
          </a:bodyPr>
          <a:lstStyle/>
          <a:p>
            <a:pPr>
              <a:buNone/>
            </a:pPr>
            <a:r>
              <a:rPr lang="de-DE" dirty="0" smtClean="0"/>
              <a:t>    </a:t>
            </a:r>
            <a:r>
              <a:rPr lang="de-DE" sz="2800" dirty="0" smtClean="0"/>
              <a:t>Der Helfer unternimmt auf Richteranweisung einen Angriff auf den Hund…….</a:t>
            </a:r>
          </a:p>
          <a:p>
            <a:pPr>
              <a:buNone/>
            </a:pPr>
            <a:r>
              <a:rPr lang="de-DE" sz="2800" dirty="0" smtClean="0"/>
              <a:t>    Es werden, </a:t>
            </a:r>
            <a:r>
              <a:rPr lang="de-DE" sz="2800" i="1" u="sng" dirty="0" smtClean="0">
                <a:solidFill>
                  <a:srgbClr val="FF0000"/>
                </a:solidFill>
              </a:rPr>
              <a:t>nur in IGP 3</a:t>
            </a:r>
            <a:r>
              <a:rPr lang="de-DE" sz="2800" dirty="0" smtClean="0"/>
              <a:t>, zwei Stockbelastungstests durchgeführt. ……. </a:t>
            </a:r>
            <a:endParaRPr lang="de-DE" sz="2800" dirty="0" smtClean="0">
              <a:ea typeface="ＭＳ Ｐゴシック" pitchFamily="34" charset="-128"/>
            </a:endParaRPr>
          </a:p>
          <a:p>
            <a:pPr>
              <a:buNone/>
            </a:pPr>
            <a:r>
              <a:rPr lang="de-DE" sz="2800" dirty="0" smtClean="0"/>
              <a:t>    Auf Richteranweisung begibt sich der Hundeführer zu seinem Hund, nimmt ihn mit dem Hörzeichen für Hinsetzen in die Grundstellung.  Der Softstock wird dem Helfer abgenommen. Die Art der Entwaffnung des Helfers durch den Hundeführer ist dem Hundeführer freigestellt. </a:t>
            </a:r>
            <a:r>
              <a:rPr lang="de-DE" sz="2800" i="1" dirty="0" smtClean="0"/>
              <a:t>(Ein Herantreten des Helfers an den Hundeführer ist nicht gestattet, der Hund ist zum Helfer zu führen.)……..</a:t>
            </a:r>
            <a:r>
              <a:rPr lang="de-DE" sz="2800" dirty="0" smtClean="0"/>
              <a:t> und meldet den Schutzdienst für beendet. </a:t>
            </a:r>
            <a:r>
              <a:rPr lang="de-DE" sz="2800" i="1" dirty="0" smtClean="0"/>
              <a:t>Es folgt eine Freifolge über ca. 5 Schritte </a:t>
            </a:r>
            <a:r>
              <a:rPr lang="de-DE" sz="2800" b="1" i="1" u="sng" dirty="0" smtClean="0"/>
              <a:t>mit</a:t>
            </a:r>
            <a:r>
              <a:rPr lang="de-DE" sz="2800" b="1" i="1" dirty="0" smtClean="0"/>
              <a:t> </a:t>
            </a:r>
            <a:r>
              <a:rPr lang="de-DE" sz="2800" b="1" i="1" u="sng" dirty="0" smtClean="0"/>
              <a:t>abschließender Grundstellung</a:t>
            </a:r>
            <a:r>
              <a:rPr lang="de-DE" sz="2800" i="1" dirty="0" smtClean="0"/>
              <a:t>.</a:t>
            </a:r>
            <a:r>
              <a:rPr lang="de-DE" sz="2800" dirty="0" smtClean="0"/>
              <a:t> Der Hund wird nun angeleint </a:t>
            </a:r>
            <a:r>
              <a:rPr lang="de-DE" sz="2800" b="1" i="1" u="sng" dirty="0" smtClean="0"/>
              <a:t>und unter</a:t>
            </a:r>
            <a:r>
              <a:rPr lang="de-DE" sz="2800" u="sng" dirty="0" smtClean="0"/>
              <a:t> </a:t>
            </a:r>
            <a:r>
              <a:rPr lang="de-DE" sz="2800" b="1" i="1" u="sng" dirty="0" smtClean="0"/>
              <a:t>Kontrolle</a:t>
            </a:r>
            <a:r>
              <a:rPr lang="de-DE" sz="2800" u="sng" dirty="0" smtClean="0"/>
              <a:t> </a:t>
            </a:r>
            <a:r>
              <a:rPr lang="de-DE" sz="2800" dirty="0" smtClean="0"/>
              <a:t>zum Besprechungsplatz geführt.</a:t>
            </a:r>
          </a:p>
          <a:p>
            <a:pPr>
              <a:buNone/>
            </a:pPr>
            <a:endParaRPr lang="de-DE" sz="2800" dirty="0" smtClean="0"/>
          </a:p>
          <a:p>
            <a:pPr>
              <a:buNone/>
            </a:pPr>
            <a:endParaRPr lang="de-DE" dirty="0" smtClean="0">
              <a:ea typeface="ＭＳ Ｐゴシック" pitchFamily="34" charset="-128"/>
            </a:endParaRPr>
          </a:p>
        </p:txBody>
      </p:sp>
      <p:sp>
        <p:nvSpPr>
          <p:cNvPr id="4" name="Foliennummernplatzhalter 3"/>
          <p:cNvSpPr>
            <a:spLocks noGrp="1"/>
          </p:cNvSpPr>
          <p:nvPr>
            <p:ph type="sldNum" sz="quarter" idx="12"/>
          </p:nvPr>
        </p:nvSpPr>
        <p:spPr/>
        <p:txBody>
          <a:bodyPr/>
          <a:lstStyle/>
          <a:p>
            <a:fld id="{42060E1C-7F94-48ED-A1E2-7080F3AD8941}" type="slidenum">
              <a:rPr lang="de-DE" smtClean="0"/>
              <a:pPr/>
              <a:t>81</a:t>
            </a:fld>
            <a:endParaRPr lang="de-DE" dirty="0"/>
          </a:p>
        </p:txBody>
      </p:sp>
      <p:sp>
        <p:nvSpPr>
          <p:cNvPr id="5" name="Fußzeilenplatzhalter 4"/>
          <p:cNvSpPr>
            <a:spLocks noGrp="1"/>
          </p:cNvSpPr>
          <p:nvPr>
            <p:ph type="ftr" sz="quarter" idx="11"/>
          </p:nvPr>
        </p:nvSpPr>
        <p:spPr>
          <a:xfrm>
            <a:off x="6372200" y="6356350"/>
            <a:ext cx="1872208" cy="365125"/>
          </a:xfrm>
        </p:spPr>
        <p:txBody>
          <a:bodyPr/>
          <a:lstStyle/>
          <a:p>
            <a:r>
              <a:rPr lang="de-DE" dirty="0" smtClean="0"/>
              <a:t>Diegel</a:t>
            </a:r>
            <a:endParaRPr lang="de-DE"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0"/>
            <a:ext cx="8435280" cy="908720"/>
          </a:xfrm>
        </p:spPr>
        <p:txBody>
          <a:bodyPr>
            <a:normAutofit fontScale="90000"/>
          </a:bodyPr>
          <a:lstStyle/>
          <a:p>
            <a:r>
              <a:rPr lang="de-DE" sz="3600" dirty="0" err="1" smtClean="0"/>
              <a:t>Defence</a:t>
            </a:r>
            <a:r>
              <a:rPr lang="de-DE" sz="3600" dirty="0" smtClean="0"/>
              <a:t> </a:t>
            </a:r>
            <a:r>
              <a:rPr lang="de-DE" sz="3600" dirty="0" err="1" smtClean="0"/>
              <a:t>of</a:t>
            </a:r>
            <a:r>
              <a:rPr lang="de-DE" sz="3600" dirty="0" smtClean="0"/>
              <a:t> an </a:t>
            </a:r>
            <a:r>
              <a:rPr lang="de-DE" sz="3600" dirty="0" err="1" smtClean="0"/>
              <a:t>Attack</a:t>
            </a:r>
            <a:r>
              <a:rPr lang="de-DE" sz="3600" dirty="0" smtClean="0"/>
              <a:t> </a:t>
            </a:r>
            <a:r>
              <a:rPr lang="de-DE" sz="3600" dirty="0" err="1" smtClean="0"/>
              <a:t>with</a:t>
            </a:r>
            <a:r>
              <a:rPr lang="de-DE" sz="3600" dirty="0" smtClean="0"/>
              <a:t> </a:t>
            </a:r>
            <a:r>
              <a:rPr lang="de-DE" sz="3600" dirty="0" err="1" smtClean="0"/>
              <a:t>completion</a:t>
            </a:r>
            <a:r>
              <a:rPr lang="de-DE" sz="3600" dirty="0" smtClean="0"/>
              <a:t> IGP 2 und 3 </a:t>
            </a:r>
            <a:endParaRPr lang="de-DE" sz="3600" dirty="0"/>
          </a:p>
        </p:txBody>
      </p:sp>
      <p:sp>
        <p:nvSpPr>
          <p:cNvPr id="3" name="Inhaltsplatzhalter 2"/>
          <p:cNvSpPr>
            <a:spLocks noGrp="1"/>
          </p:cNvSpPr>
          <p:nvPr>
            <p:ph idx="1"/>
          </p:nvPr>
        </p:nvSpPr>
        <p:spPr>
          <a:xfrm>
            <a:off x="179512" y="980728"/>
            <a:ext cx="8712968" cy="5328592"/>
          </a:xfrm>
        </p:spPr>
        <p:txBody>
          <a:bodyPr>
            <a:normAutofit lnSpcReduction="10000"/>
          </a:bodyPr>
          <a:lstStyle/>
          <a:p>
            <a:pPr>
              <a:buNone/>
            </a:pPr>
            <a:r>
              <a:rPr lang="en-GB" dirty="0" smtClean="0"/>
              <a:t>    </a:t>
            </a:r>
            <a:r>
              <a:rPr lang="en-GB" sz="2400" dirty="0" smtClean="0"/>
              <a:t>After the exercise "defence against an attack out of motion", the helper on the judge's (LR) instruction undertakes an attack on the dog.......</a:t>
            </a:r>
          </a:p>
          <a:p>
            <a:pPr>
              <a:buNone/>
            </a:pPr>
            <a:r>
              <a:rPr lang="en-GB" sz="2400" dirty="0" smtClean="0"/>
              <a:t>    Two stick tests are to be applied during the drive </a:t>
            </a:r>
            <a:r>
              <a:rPr lang="en-GB" sz="2400" dirty="0" smtClean="0">
                <a:solidFill>
                  <a:srgbClr val="FF0000"/>
                </a:solidFill>
              </a:rPr>
              <a:t>(IGP-3 Only)</a:t>
            </a:r>
            <a:r>
              <a:rPr lang="en-GB" sz="2400" dirty="0" smtClean="0"/>
              <a:t>.......</a:t>
            </a:r>
          </a:p>
          <a:p>
            <a:pPr>
              <a:buNone/>
            </a:pPr>
            <a:r>
              <a:rPr lang="en-GB" sz="2400" dirty="0" smtClean="0"/>
              <a:t>     On the judge's (LR) instructions, the handler (HF) goes to his dog, returns him into the basic position with the command to sit.</a:t>
            </a:r>
          </a:p>
          <a:p>
            <a:pPr>
              <a:buNone/>
            </a:pPr>
            <a:r>
              <a:rPr lang="en-GB" sz="2400" dirty="0" smtClean="0"/>
              <a:t>    The padded stick is removed from the helper. The handler (HF) may disarm the helper any way he/she wants as long as the dog and handler remain together during the disarm......</a:t>
            </a:r>
          </a:p>
          <a:p>
            <a:pPr>
              <a:buNone/>
            </a:pPr>
            <a:r>
              <a:rPr lang="en-GB" sz="2400" dirty="0" smtClean="0"/>
              <a:t>     ...... reports that protection is complete. </a:t>
            </a:r>
            <a:r>
              <a:rPr lang="en-GB" sz="2400" i="1" dirty="0" smtClean="0"/>
              <a:t>The handler must free heel 5 paces away from the judge </a:t>
            </a:r>
            <a:r>
              <a:rPr lang="en-GB" sz="2400" b="1" i="1" dirty="0" smtClean="0"/>
              <a:t>before taking a basic position </a:t>
            </a:r>
            <a:r>
              <a:rPr lang="en-GB" sz="2400" dirty="0" smtClean="0"/>
              <a:t>and putting the leash on. The handler goes with his dog on leash, at the direction of the judge, </a:t>
            </a:r>
            <a:r>
              <a:rPr lang="en-GB" sz="2400" b="1" dirty="0" smtClean="0"/>
              <a:t>under control </a:t>
            </a:r>
            <a:r>
              <a:rPr lang="en-GB" sz="2400" dirty="0" smtClean="0"/>
              <a:t>to the position for the critique.</a:t>
            </a:r>
            <a:endParaRPr lang="de-DE" sz="2400" dirty="0" smtClean="0"/>
          </a:p>
          <a:p>
            <a:pPr>
              <a:buNone/>
            </a:pPr>
            <a:endParaRPr lang="en-GB" sz="2400" dirty="0" smtClean="0"/>
          </a:p>
          <a:p>
            <a:pPr>
              <a:buNone/>
            </a:pPr>
            <a:endParaRPr lang="de-DE" sz="2400" dirty="0" smtClean="0"/>
          </a:p>
          <a:p>
            <a:pPr>
              <a:buNone/>
            </a:pPr>
            <a:endParaRPr lang="en-GB" sz="2400" dirty="0" smtClean="0"/>
          </a:p>
          <a:p>
            <a:pPr>
              <a:buNone/>
            </a:pPr>
            <a:endParaRPr lang="de-DE" sz="2400"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82</a:t>
            </a:fld>
            <a:endParaRPr lang="de-DE"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hteck 4"/>
          <p:cNvSpPr>
            <a:spLocks noChangeArrowheads="1"/>
          </p:cNvSpPr>
          <p:nvPr/>
        </p:nvSpPr>
        <p:spPr bwMode="auto">
          <a:xfrm>
            <a:off x="1143000" y="1250950"/>
            <a:ext cx="7500938" cy="690563"/>
          </a:xfrm>
          <a:prstGeom prst="rect">
            <a:avLst/>
          </a:prstGeom>
          <a:noFill/>
          <a:ln w="9525">
            <a:noFill/>
            <a:miter lim="800000"/>
            <a:headEnd/>
            <a:tailEnd/>
          </a:ln>
        </p:spPr>
        <p:txBody>
          <a:bodyPr>
            <a:spAutoFit/>
          </a:bodyPr>
          <a:lstStyle/>
          <a:p>
            <a:pPr marL="355600">
              <a:lnSpc>
                <a:spcPct val="160000"/>
              </a:lnSpc>
              <a:spcBef>
                <a:spcPts val="4900"/>
              </a:spcBef>
            </a:pPr>
            <a:endParaRPr lang="en-US" sz="2800">
              <a:solidFill>
                <a:srgbClr val="000000"/>
              </a:solidFill>
            </a:endParaRPr>
          </a:p>
        </p:txBody>
      </p:sp>
      <p:sp>
        <p:nvSpPr>
          <p:cNvPr id="280579" name="Titel 9"/>
          <p:cNvSpPr>
            <a:spLocks noGrp="1"/>
          </p:cNvSpPr>
          <p:nvPr>
            <p:ph type="title"/>
          </p:nvPr>
        </p:nvSpPr>
        <p:spPr>
          <a:xfrm>
            <a:off x="0" y="214313"/>
            <a:ext cx="9144000" cy="785812"/>
          </a:xfrm>
        </p:spPr>
        <p:txBody>
          <a:bodyPr/>
          <a:lstStyle/>
          <a:p>
            <a:r>
              <a:rPr lang="en-US" b="1" u="sng" smtClean="0">
                <a:ea typeface="ＭＳ Ｐゴシック" pitchFamily="34" charset="-128"/>
                <a:cs typeface="Arial" pitchFamily="34" charset="0"/>
              </a:rPr>
              <a:t>Abwehr eines Angriffs</a:t>
            </a:r>
            <a:endParaRPr lang="de-DE" b="1" u="sng" smtClean="0">
              <a:ea typeface="ＭＳ Ｐゴシック" pitchFamily="34" charset="-128"/>
              <a:cs typeface="Arial" pitchFamily="34" charset="0"/>
            </a:endParaRPr>
          </a:p>
        </p:txBody>
      </p:sp>
      <p:graphicFrame>
        <p:nvGraphicFramePr>
          <p:cNvPr id="6" name="Group 2"/>
          <p:cNvGraphicFramePr>
            <a:graphicFrameLocks noGrp="1"/>
          </p:cNvGraphicFramePr>
          <p:nvPr/>
        </p:nvGraphicFramePr>
        <p:xfrm>
          <a:off x="142875" y="1273175"/>
          <a:ext cx="8786813" cy="4318008"/>
        </p:xfrm>
        <a:graphic>
          <a:graphicData uri="http://schemas.openxmlformats.org/drawingml/2006/table">
            <a:tbl>
              <a:tblPr/>
              <a:tblGrid>
                <a:gridCol w="2058988"/>
                <a:gridCol w="2678112"/>
                <a:gridCol w="754063"/>
                <a:gridCol w="755650"/>
                <a:gridCol w="823912"/>
                <a:gridCol w="617538"/>
                <a:gridCol w="1098550"/>
              </a:tblGrid>
              <a:tr h="258763">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15 </a:t>
                      </a:r>
                      <a:r>
                        <a:rPr kumimoji="0" lang="en-US" sz="1600" b="1"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Punkte</a:t>
                      </a:r>
                      <a:endParaRPr kumimoji="0" lang="en-US" sz="16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Abwehr</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V</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SG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B</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M</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71463">
                <a:tc rowSpan="4">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Eröffnung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Anbissgeschwindigkeit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7146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Hohe Dominanz</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7146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wirkungsvoll</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7146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Ansatzgriff</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Belastung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Griffverhalten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7146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Stabilität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7146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Aktivität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Übergangsphase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dominant bei ruhigem Griff</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Ablassphase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sofort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7146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klar,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7146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sicher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rowSpan="4">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Bewachungsphase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markant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7146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dominant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7146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selbstbewusst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7146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aufmerksam</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8" name="Gerade Verbindung mit Pfeil 7"/>
          <p:cNvCxnSpPr/>
          <p:nvPr/>
        </p:nvCxnSpPr>
        <p:spPr>
          <a:xfrm rot="5400000">
            <a:off x="1108075" y="5821363"/>
            <a:ext cx="928687"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42060E1C-7F94-48ED-A1E2-7080F3AD8941}" type="slidenum">
              <a:rPr lang="de-DE" smtClean="0"/>
              <a:pPr/>
              <a:t>83</a:t>
            </a:fld>
            <a:endParaRPr lang="de-DE"/>
          </a:p>
        </p:txBody>
      </p:sp>
      <p:sp>
        <p:nvSpPr>
          <p:cNvPr id="9" name="Fußzeilenplatzhalter 8"/>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hteck 4"/>
          <p:cNvSpPr>
            <a:spLocks noChangeArrowheads="1"/>
          </p:cNvSpPr>
          <p:nvPr/>
        </p:nvSpPr>
        <p:spPr bwMode="auto">
          <a:xfrm>
            <a:off x="1143000" y="1250950"/>
            <a:ext cx="7500938" cy="690563"/>
          </a:xfrm>
          <a:prstGeom prst="rect">
            <a:avLst/>
          </a:prstGeom>
          <a:noFill/>
          <a:ln w="9525">
            <a:noFill/>
            <a:miter lim="800000"/>
            <a:headEnd/>
            <a:tailEnd/>
          </a:ln>
        </p:spPr>
        <p:txBody>
          <a:bodyPr>
            <a:spAutoFit/>
          </a:bodyPr>
          <a:lstStyle/>
          <a:p>
            <a:pPr marL="355600">
              <a:lnSpc>
                <a:spcPct val="160000"/>
              </a:lnSpc>
              <a:spcBef>
                <a:spcPts val="4900"/>
              </a:spcBef>
            </a:pPr>
            <a:endParaRPr lang="en-US" sz="2800">
              <a:solidFill>
                <a:srgbClr val="000000"/>
              </a:solidFill>
            </a:endParaRPr>
          </a:p>
        </p:txBody>
      </p:sp>
      <p:sp>
        <p:nvSpPr>
          <p:cNvPr id="281603" name="Titel 9"/>
          <p:cNvSpPr>
            <a:spLocks noGrp="1"/>
          </p:cNvSpPr>
          <p:nvPr>
            <p:ph type="title"/>
          </p:nvPr>
        </p:nvSpPr>
        <p:spPr>
          <a:xfrm>
            <a:off x="0" y="214313"/>
            <a:ext cx="9144000" cy="785812"/>
          </a:xfrm>
        </p:spPr>
        <p:txBody>
          <a:bodyPr/>
          <a:lstStyle/>
          <a:p>
            <a:r>
              <a:rPr lang="en-US" b="1" u="sng" smtClean="0">
                <a:ea typeface="ＭＳ Ｐゴシック" pitchFamily="34" charset="-128"/>
                <a:cs typeface="Arial" pitchFamily="34" charset="0"/>
              </a:rPr>
              <a:t>Abwehr eines Angriffs</a:t>
            </a:r>
            <a:endParaRPr lang="de-DE" b="1" u="sng" smtClean="0">
              <a:ea typeface="ＭＳ Ｐゴシック" pitchFamily="34" charset="-128"/>
              <a:cs typeface="Arial" pitchFamily="34" charset="0"/>
            </a:endParaRPr>
          </a:p>
        </p:txBody>
      </p:sp>
      <p:graphicFrame>
        <p:nvGraphicFramePr>
          <p:cNvPr id="6" name="Group 2"/>
          <p:cNvGraphicFramePr>
            <a:graphicFrameLocks noGrp="1"/>
          </p:cNvGraphicFramePr>
          <p:nvPr/>
        </p:nvGraphicFramePr>
        <p:xfrm>
          <a:off x="71438" y="1539875"/>
          <a:ext cx="8929687" cy="3818259"/>
        </p:xfrm>
        <a:graphic>
          <a:graphicData uri="http://schemas.openxmlformats.org/drawingml/2006/table">
            <a:tbl>
              <a:tblPr/>
              <a:tblGrid>
                <a:gridCol w="1744662"/>
                <a:gridCol w="2581275"/>
                <a:gridCol w="836613"/>
                <a:gridCol w="906462"/>
                <a:gridCol w="768350"/>
                <a:gridCol w="836613"/>
                <a:gridCol w="139700"/>
                <a:gridCol w="1116012"/>
              </a:tblGrid>
              <a:tr h="284163">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rPr>
                        <a:t>  15 </a:t>
                      </a:r>
                      <a:r>
                        <a:rPr kumimoji="0" lang="en-US" sz="1600" b="1" i="0" u="none" strike="noStrike" cap="none" normalizeH="0" baseline="0" dirty="0" err="1" smtClean="0">
                          <a:ln>
                            <a:noFill/>
                          </a:ln>
                          <a:solidFill>
                            <a:srgbClr val="000000"/>
                          </a:solidFill>
                          <a:effectLst/>
                          <a:latin typeface="Arial" pitchFamily="34" charset="0"/>
                          <a:ea typeface="ＭＳ Ｐゴシック" pitchFamily="34" charset="-128"/>
                          <a:sym typeface="Gill Sans" pitchFamily="-84" charset="0"/>
                        </a:rPr>
                        <a:t>Punkte</a:t>
                      </a:r>
                      <a:endParaRPr kumimoji="0" lang="en-US" sz="1600" b="1" i="0" u="none" strike="noStrike" cap="none" normalizeH="0" baseline="0" dirty="0" smtClean="0">
                        <a:ln>
                          <a:noFill/>
                        </a:ln>
                        <a:solidFill>
                          <a:srgbClr val="000000"/>
                        </a:solidFill>
                        <a:effectLst/>
                        <a:latin typeface="Arial" pitchFamily="34" charset="0"/>
                        <a:ea typeface="ＭＳ Ｐゴシック" pitchFamily="34" charset="-128"/>
                        <a:sym typeface="Gill Sans" pitchFamily="-84"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Abwehr</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V</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SG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B</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DD2D32"/>
                          </a:solidFill>
                          <a:effectLst/>
                          <a:latin typeface="Arial" pitchFamily="34" charset="0"/>
                          <a:ea typeface="ＭＳ Ｐゴシック" pitchFamily="34" charset="-128"/>
                          <a:sym typeface="Gill Sans" pitchFamily="-84" charset="0"/>
                        </a:rPr>
                        <a:t>M</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de-DE"/>
                    </a:p>
                  </a:txBody>
                  <a:tcPr/>
                </a:tc>
              </a:tr>
              <a:tr h="296863">
                <a:tc rowSpan="3">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Grundstellungen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gerade</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de-DE"/>
                    </a:p>
                  </a:txBody>
                  <a:tcPr/>
                </a:tc>
              </a:tr>
              <a:tr h="55086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ruhig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de-DE"/>
                    </a:p>
                  </a:txBody>
                  <a:tcPr/>
                </a:tc>
              </a:tr>
              <a:tr h="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aufmerksam zum Helfer</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r>
              <a:tr h="671513">
                <a:tc rowSpan="6">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Seitentransport</a:t>
                      </a:r>
                    </a:p>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Grundstellungen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aufmerksam zum Helfer</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rowSpan="3" gridSpan="3">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Körper und Schritthilfen </a:t>
                      </a:r>
                    </a:p>
                    <a:p>
                      <a:pPr marL="0" marR="0" lvl="0" indent="0" algn="ctr" defTabSz="914400" rtl="0" eaLnBrk="1" fontAlgn="base" latinLnBrk="0" hangingPunct="1">
                        <a:lnSpc>
                          <a:spcPct val="100000"/>
                        </a:lnSpc>
                        <a:spcBef>
                          <a:spcPct val="0"/>
                        </a:spcBef>
                        <a:spcAft>
                          <a:spcPct val="0"/>
                        </a:spcAft>
                        <a:buClr>
                          <a:srgbClr val="414141"/>
                        </a:buClr>
                        <a:buSzPct val="81000"/>
                        <a:buFontTx/>
                        <a:buChar char="-"/>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20% </a:t>
                      </a:r>
                    </a:p>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Zusatz  Hz - 30%</a:t>
                      </a:r>
                      <a:endPar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endParaRP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de-DE"/>
                    </a:p>
                  </a:txBody>
                  <a:tcPr/>
                </a:tc>
                <a:tc rowSpan="3" hMerge="1">
                  <a:txBody>
                    <a:bodyPr/>
                    <a:lstStyle/>
                    <a:p>
                      <a:endParaRPr lang="de-DE"/>
                    </a:p>
                  </a:txBody>
                  <a:tcPr/>
                </a:tc>
              </a:tr>
              <a:tr h="0">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Position</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gridSpan="3" vMerge="1">
                  <a:txBody>
                    <a:bodyPr/>
                    <a:lstStyle/>
                    <a:p>
                      <a:endParaRPr lang="de-DE"/>
                    </a:p>
                  </a:txBody>
                  <a:tcPr/>
                </a:tc>
                <a:tc hMerge="1" vMerge="1">
                  <a:txBody>
                    <a:bodyPr/>
                    <a:lstStyle/>
                    <a:p>
                      <a:endParaRPr lang="de-DE"/>
                    </a:p>
                  </a:txBody>
                  <a:tcPr/>
                </a:tc>
                <a:tc hMerge="1" vMerge="1">
                  <a:txBody>
                    <a:bodyPr/>
                    <a:lstStyle/>
                    <a:p>
                      <a:endParaRPr lang="de-DE"/>
                    </a:p>
                  </a:txBody>
                  <a:tcPr/>
                </a:tc>
              </a:tr>
              <a:tr h="352425">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Helfer frei gehen lassen</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vMerge="1">
                  <a:txBody>
                    <a:bodyPr/>
                    <a:lstStyle/>
                    <a:p>
                      <a:endParaRPr lang="de-DE"/>
                    </a:p>
                  </a:txBody>
                  <a:tcPr/>
                </a:tc>
                <a:tc hMerge="1" vMerge="1">
                  <a:txBody>
                    <a:bodyPr/>
                    <a:lstStyle/>
                    <a:p>
                      <a:endParaRPr lang="de-DE"/>
                    </a:p>
                  </a:txBody>
                  <a:tcPr/>
                </a:tc>
                <a:tc hMerge="1" vMerge="1">
                  <a:txBody>
                    <a:bodyPr/>
                    <a:lstStyle/>
                    <a:p>
                      <a:endParaRPr lang="de-DE"/>
                    </a:p>
                  </a:txBody>
                  <a:tcPr/>
                </a:tc>
              </a:tr>
              <a:tr h="29686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gerade</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9686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ruhig</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3175" cap="flat" cmpd="sng" algn="ctr">
                      <a:solidFill>
                        <a:srgbClr val="C0C0C0"/>
                      </a:solidFill>
                      <a:prstDash val="solid"/>
                      <a:round/>
                      <a:headEnd type="none" w="med" len="med"/>
                      <a:tailEnd type="none" w="med" len="med"/>
                    </a:lnB>
                    <a:lnTlToBr>
                      <a:noFill/>
                    </a:lnTlToBr>
                    <a:lnBlToTr>
                      <a:noFill/>
                    </a:lnBlToTr>
                    <a:noFill/>
                  </a:tcPr>
                </a:tc>
              </a:tr>
              <a:tr h="296863">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aufmerksam zum Helfer</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6411"/>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0000D4"/>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339966"/>
                          </a:solidFill>
                          <a:effectLst/>
                          <a:latin typeface="Arial" pitchFamily="34" charset="0"/>
                          <a:ea typeface="ＭＳ Ｐゴシック" pitchFamily="34" charset="-128"/>
                          <a:sym typeface="Gill Sans" pitchFamily="-84" charset="0"/>
                        </a:rPr>
                        <a:t>-</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smtClean="0">
                          <a:ln>
                            <a:noFill/>
                          </a:ln>
                          <a:solidFill>
                            <a:srgbClr val="FF9900"/>
                          </a:solidFill>
                          <a:effectLst/>
                          <a:latin typeface="Arial" pitchFamily="34" charset="0"/>
                          <a:ea typeface="ＭＳ Ｐゴシック" pitchFamily="34" charset="-128"/>
                          <a:sym typeface="Gill Sans" pitchFamily="-84" charset="0"/>
                        </a:rPr>
                        <a:t> </a:t>
                      </a:r>
                    </a:p>
                  </a:txBody>
                  <a:tcPr marL="0" marR="0" marT="0" marB="0" anchor="b"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C0C0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163">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1" i="0" u="none" strike="noStrike" cap="none" normalizeH="0" baseline="0" smtClean="0">
                          <a:ln>
                            <a:noFill/>
                          </a:ln>
                          <a:solidFill>
                            <a:srgbClr val="000000"/>
                          </a:solidFill>
                          <a:effectLst/>
                          <a:latin typeface="Arial" pitchFamily="34" charset="0"/>
                          <a:ea typeface="ＭＳ Ｐゴシック" pitchFamily="34" charset="-128"/>
                          <a:sym typeface="Gill Sans" pitchFamily="-84" charset="0"/>
                        </a:rPr>
                        <a:t>  Bewertung</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endParaRPr kumimoji="0" lang="en-US" sz="1600" b="0" i="0" u="none" strike="noStrike" cap="none" normalizeH="0" baseline="0" smtClean="0">
                        <a:ln>
                          <a:noFill/>
                        </a:ln>
                        <a:solidFill>
                          <a:srgbClr val="000000"/>
                        </a:solidFill>
                        <a:effectLst/>
                        <a:latin typeface="Arial" pitchFamily="34" charset="0"/>
                        <a:ea typeface="ヒラギノ角ゴ ProN W3" pitchFamily="-84" charset="-128"/>
                        <a:sym typeface="Gill Sans" pitchFamily="-84" charset="0"/>
                      </a:endParaRP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006411"/>
                          </a:solidFill>
                          <a:effectLst/>
                          <a:latin typeface="Arial" pitchFamily="34" charset="0"/>
                          <a:ea typeface="ＭＳ Ｐゴシック" pitchFamily="34" charset="-128"/>
                          <a:sym typeface="Gill Sans" pitchFamily="-84" charset="0"/>
                        </a:rPr>
                        <a:t>15-14,5</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0000D4"/>
                          </a:solidFill>
                          <a:effectLst/>
                          <a:latin typeface="Arial" pitchFamily="34" charset="0"/>
                          <a:ea typeface="ＭＳ Ｐゴシック" pitchFamily="34" charset="-128"/>
                          <a:sym typeface="Gill Sans" pitchFamily="-84" charset="0"/>
                        </a:rPr>
                        <a:t>14-13,5</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339966"/>
                          </a:solidFill>
                          <a:effectLst/>
                          <a:latin typeface="Arial" pitchFamily="34" charset="0"/>
                          <a:ea typeface="ＭＳ Ｐゴシック" pitchFamily="34" charset="-128"/>
                          <a:sym typeface="Gill Sans" pitchFamily="-84" charset="0"/>
                        </a:rPr>
                        <a:t>13-12</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FF9900"/>
                          </a:solidFill>
                          <a:effectLst/>
                          <a:latin typeface="Arial" pitchFamily="34" charset="0"/>
                          <a:ea typeface="ＭＳ Ｐゴシック" pitchFamily="34" charset="-128"/>
                          <a:sym typeface="Gill Sans" pitchFamily="-84" charset="0"/>
                        </a:rPr>
                        <a:t>11,5-10,5</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
                          <a:srgbClr val="414141"/>
                        </a:buClr>
                        <a:buSzPct val="81000"/>
                        <a:buFont typeface="Gill Sans Light" pitchFamily="-84" charset="0"/>
                        <a:buNone/>
                        <a:tabLst/>
                      </a:pPr>
                      <a:r>
                        <a:rPr kumimoji="0" lang="en-US" sz="1600" b="0" i="0" u="none" strike="noStrike" cap="none" normalizeH="0" baseline="0" dirty="0" smtClean="0">
                          <a:ln>
                            <a:noFill/>
                          </a:ln>
                          <a:solidFill>
                            <a:srgbClr val="DD2D32"/>
                          </a:solidFill>
                          <a:effectLst/>
                          <a:latin typeface="Arial" pitchFamily="34" charset="0"/>
                          <a:ea typeface="ＭＳ Ｐゴシック" pitchFamily="34" charset="-128"/>
                          <a:sym typeface="Gill Sans" pitchFamily="-84" charset="0"/>
                        </a:rPr>
                        <a:t>10-0</a:t>
                      </a:r>
                    </a:p>
                  </a:txBody>
                  <a:tcPr marL="0" marR="0" marT="0" marB="0" anchor="ctr" horzOverflow="overflow">
                    <a:lnL w="12700" cap="flat" cmpd="sng" algn="ctr">
                      <a:solidFill>
                        <a:srgbClr val="000000"/>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bl>
          </a:graphicData>
        </a:graphic>
      </p:graphicFrame>
      <p:cxnSp>
        <p:nvCxnSpPr>
          <p:cNvPr id="7" name="Gerade Verbindung mit Pfeil 6"/>
          <p:cNvCxnSpPr/>
          <p:nvPr/>
        </p:nvCxnSpPr>
        <p:spPr>
          <a:xfrm rot="5400000">
            <a:off x="393700" y="963613"/>
            <a:ext cx="928687"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oliennummernplatzhalter 7"/>
          <p:cNvSpPr>
            <a:spLocks noGrp="1"/>
          </p:cNvSpPr>
          <p:nvPr>
            <p:ph type="sldNum" sz="quarter" idx="12"/>
          </p:nvPr>
        </p:nvSpPr>
        <p:spPr/>
        <p:txBody>
          <a:bodyPr/>
          <a:lstStyle/>
          <a:p>
            <a:fld id="{42060E1C-7F94-48ED-A1E2-7080F3AD8941}" type="slidenum">
              <a:rPr lang="de-DE" smtClean="0"/>
              <a:pPr/>
              <a:t>84</a:t>
            </a:fld>
            <a:endParaRPr lang="de-DE"/>
          </a:p>
        </p:txBody>
      </p:sp>
      <p:sp>
        <p:nvSpPr>
          <p:cNvPr id="9" name="Fußzeilenplatzhalter 8"/>
          <p:cNvSpPr>
            <a:spLocks noGrp="1"/>
          </p:cNvSpPr>
          <p:nvPr>
            <p:ph type="ftr" sz="quarter" idx="11"/>
          </p:nvPr>
        </p:nvSpPr>
        <p:spPr/>
        <p:txBody>
          <a:bodyPr/>
          <a:lstStyle/>
          <a:p>
            <a:r>
              <a:rPr lang="de-DE" smtClean="0"/>
              <a:t>Diegel</a:t>
            </a:r>
            <a:endParaRPr lang="de-DE"/>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57200" y="0"/>
            <a:ext cx="8229600" cy="836712"/>
          </a:xfrm>
        </p:spPr>
        <p:txBody>
          <a:bodyPr>
            <a:normAutofit/>
          </a:bodyPr>
          <a:lstStyle/>
          <a:p>
            <a:pPr eaLnBrk="1" hangingPunct="1"/>
            <a:r>
              <a:rPr lang="de-DE" sz="2800" b="1" dirty="0" smtClean="0">
                <a:ea typeface="ＭＳ Ｐゴシック" pitchFamily="34" charset="-128"/>
              </a:rPr>
              <a:t>TSB =Triebveranlagung, Selbstsicherheit, Belastbarkeit</a:t>
            </a:r>
          </a:p>
        </p:txBody>
      </p:sp>
      <p:sp>
        <p:nvSpPr>
          <p:cNvPr id="282627" name="Rectangle 3"/>
          <p:cNvSpPr>
            <a:spLocks noGrp="1" noChangeArrowheads="1"/>
          </p:cNvSpPr>
          <p:nvPr>
            <p:ph type="body" idx="1"/>
          </p:nvPr>
        </p:nvSpPr>
        <p:spPr>
          <a:xfrm>
            <a:off x="179512" y="980728"/>
            <a:ext cx="8712968" cy="5400600"/>
          </a:xfrm>
        </p:spPr>
        <p:txBody>
          <a:bodyPr>
            <a:normAutofit fontScale="77500" lnSpcReduction="20000"/>
          </a:bodyPr>
          <a:lstStyle/>
          <a:p>
            <a:r>
              <a:rPr lang="de-DE" sz="2800" dirty="0" smtClean="0"/>
              <a:t>Die „TSB“-Bewertung soll die Wesensveranlagung des Hundes im </a:t>
            </a:r>
            <a:r>
              <a:rPr lang="de-DE" sz="2800" i="1" dirty="0" smtClean="0"/>
              <a:t>Hinblick auf eine Zuchtverwendung </a:t>
            </a:r>
            <a:r>
              <a:rPr lang="de-DE" sz="2800" dirty="0" smtClean="0"/>
              <a:t>beschreiben. </a:t>
            </a:r>
            <a:r>
              <a:rPr lang="de-DE" sz="2800" i="1" dirty="0" smtClean="0"/>
              <a:t>Die „TSB“-Bewertung hat keinen Einfluss auf das Ergebnis der Prüfung bzw. auf eine Reihung. </a:t>
            </a:r>
            <a:r>
              <a:rPr lang="de-DE" sz="2800" dirty="0" smtClean="0">
                <a:solidFill>
                  <a:srgbClr val="FF0000"/>
                </a:solidFill>
              </a:rPr>
              <a:t>Die „TSB-Bewertung“ beginnt mit der Übung Stellen und Verbellen.</a:t>
            </a:r>
          </a:p>
          <a:p>
            <a:r>
              <a:rPr lang="de-DE" sz="2800" dirty="0" smtClean="0"/>
              <a:t>Mit dem Prädikat ausgeprägt (a), vorhanden (</a:t>
            </a:r>
            <a:r>
              <a:rPr lang="de-DE" sz="2800" dirty="0" err="1" smtClean="0"/>
              <a:t>vh</a:t>
            </a:r>
            <a:r>
              <a:rPr lang="de-DE" sz="2800" dirty="0" smtClean="0"/>
              <a:t>) und nicht genügend (</a:t>
            </a:r>
            <a:r>
              <a:rPr lang="de-DE" sz="2800" dirty="0" err="1" smtClean="0"/>
              <a:t>ng</a:t>
            </a:r>
            <a:r>
              <a:rPr lang="de-DE" sz="2800" dirty="0" smtClean="0"/>
              <a:t>) werden folgende Eigenschafen bewertet: Triebveranlagung, Selbstsicherheit und Belastbarkeit.</a:t>
            </a:r>
          </a:p>
          <a:p>
            <a:r>
              <a:rPr lang="de-DE" sz="2800" dirty="0" smtClean="0"/>
              <a:t>TSB „ausgeprägt“ erhält ein Hund bei großer Arbeitsbereitschaft, klarem Triebverhalten, zielstrebigem Ausführen der Übungen, selbstsicherem Auftreten, uneingeschränkter Aufmerksamkeit und außergewöhnlich großem Belastungsvermögen.</a:t>
            </a:r>
          </a:p>
          <a:p>
            <a:r>
              <a:rPr lang="de-DE" sz="2800" dirty="0" smtClean="0"/>
              <a:t>TSB „vorhanden“ erhält ein Hund bei </a:t>
            </a:r>
            <a:r>
              <a:rPr lang="de-DE" sz="2800" i="1" dirty="0" smtClean="0"/>
              <a:t>Einschränkungen</a:t>
            </a:r>
            <a:r>
              <a:rPr lang="de-DE" sz="2800" dirty="0" smtClean="0"/>
              <a:t> in der Arbeitsbereitschaft, im Triebverhalten, in der Selbstsicherheit, in der Aufmerksamkeit und in der Belastbarkeit.</a:t>
            </a:r>
          </a:p>
          <a:p>
            <a:r>
              <a:rPr lang="de-DE" sz="2800" dirty="0" smtClean="0"/>
              <a:t>TSB  „nicht genügend“ erhält ein Hund bei </a:t>
            </a:r>
            <a:r>
              <a:rPr lang="de-DE" sz="2800" i="1" dirty="0" smtClean="0"/>
              <a:t>Mängeln</a:t>
            </a:r>
            <a:r>
              <a:rPr lang="de-DE" sz="2800" dirty="0" smtClean="0"/>
              <a:t> in der Arbeitsbereitschaft, bei mangelnder Triebveranlagung, fehlender Selbstsicherheit und ungenügender Belastbarkeit.</a:t>
            </a:r>
          </a:p>
          <a:p>
            <a:pPr>
              <a:buNone/>
            </a:pPr>
            <a:r>
              <a:rPr lang="de-DE" sz="2800" b="1" dirty="0" smtClean="0"/>
              <a:t> </a:t>
            </a:r>
            <a:endParaRPr lang="de-DE" sz="2800" dirty="0" smtClean="0"/>
          </a:p>
          <a:p>
            <a:pPr eaLnBrk="1" hangingPunct="1">
              <a:buClr>
                <a:schemeClr val="tx1"/>
              </a:buClr>
              <a:buFontTx/>
              <a:buNone/>
            </a:pPr>
            <a:endParaRPr lang="de-DE" sz="2400" dirty="0" smtClean="0">
              <a:ea typeface="ＭＳ Ｐゴシック" pitchFamily="34" charset="-128"/>
            </a:endParaRPr>
          </a:p>
        </p:txBody>
      </p:sp>
      <p:sp>
        <p:nvSpPr>
          <p:cNvPr id="4" name="Foliennummernplatzhalter 3"/>
          <p:cNvSpPr>
            <a:spLocks noGrp="1"/>
          </p:cNvSpPr>
          <p:nvPr>
            <p:ph type="sldNum" sz="quarter" idx="12"/>
          </p:nvPr>
        </p:nvSpPr>
        <p:spPr/>
        <p:txBody>
          <a:bodyPr/>
          <a:lstStyle/>
          <a:p>
            <a:fld id="{42060E1C-7F94-48ED-A1E2-7080F3AD8941}" type="slidenum">
              <a:rPr lang="de-DE" smtClean="0"/>
              <a:pPr/>
              <a:t>85</a:t>
            </a:fld>
            <a:endParaRPr lang="de-DE"/>
          </a:p>
        </p:txBody>
      </p:sp>
      <p:sp>
        <p:nvSpPr>
          <p:cNvPr id="5" name="Fußzeilenplatzhalter 4"/>
          <p:cNvSpPr>
            <a:spLocks noGrp="1"/>
          </p:cNvSpPr>
          <p:nvPr>
            <p:ph type="ftr" sz="quarter" idx="11"/>
          </p:nvPr>
        </p:nvSpPr>
        <p:spPr>
          <a:xfrm>
            <a:off x="6228184" y="6356350"/>
            <a:ext cx="2088232" cy="365125"/>
          </a:xfrm>
        </p:spPr>
        <p:txBody>
          <a:bodyPr/>
          <a:lstStyle/>
          <a:p>
            <a:r>
              <a:rPr lang="de-DE" dirty="0" smtClean="0"/>
              <a:t>Diegel</a:t>
            </a:r>
            <a:endParaRPr lang="de-DE"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764704"/>
          </a:xfrm>
        </p:spPr>
        <p:txBody>
          <a:bodyPr>
            <a:normAutofit fontScale="90000"/>
          </a:bodyPr>
          <a:lstStyle/>
          <a:p>
            <a:r>
              <a:rPr lang="de-DE" sz="3200" dirty="0" smtClean="0"/>
              <a:t>TSB Evaluation </a:t>
            </a:r>
            <a:r>
              <a:rPr lang="en-GB" sz="3200" dirty="0" smtClean="0"/>
              <a:t>Phase “C” (valid for all trial levels)</a:t>
            </a:r>
            <a:endParaRPr lang="de-DE" sz="3200" dirty="0"/>
          </a:p>
        </p:txBody>
      </p:sp>
      <p:sp>
        <p:nvSpPr>
          <p:cNvPr id="3" name="Inhaltsplatzhalter 2"/>
          <p:cNvSpPr>
            <a:spLocks noGrp="1"/>
          </p:cNvSpPr>
          <p:nvPr>
            <p:ph idx="1"/>
          </p:nvPr>
        </p:nvSpPr>
        <p:spPr>
          <a:xfrm>
            <a:off x="179512" y="692696"/>
            <a:ext cx="8784976" cy="5688632"/>
          </a:xfrm>
        </p:spPr>
        <p:txBody>
          <a:bodyPr/>
          <a:lstStyle/>
          <a:p>
            <a:r>
              <a:rPr lang="en-GB" sz="2400" dirty="0" smtClean="0"/>
              <a:t>The TSB evaluation should describe the temperament characteristics of the dog for breeding purposes. The TSB has not influence over the final result of the trial or a placing. To achieve a TSB evaluation, the dog must have been completed at least one gripping exercise. </a:t>
            </a:r>
            <a:r>
              <a:rPr lang="en-GB" sz="2400" dirty="0" smtClean="0">
                <a:solidFill>
                  <a:srgbClr val="FF0000"/>
                </a:solidFill>
              </a:rPr>
              <a:t>The TSB evaluation starts with the exercise “Hold and Bark”.</a:t>
            </a:r>
          </a:p>
          <a:p>
            <a:r>
              <a:rPr lang="en-GB" sz="2400" dirty="0" smtClean="0"/>
              <a:t>With the ratings pronounced (a), present (</a:t>
            </a:r>
            <a:r>
              <a:rPr lang="en-GB" sz="2400" dirty="0" err="1" smtClean="0"/>
              <a:t>vh</a:t>
            </a:r>
            <a:r>
              <a:rPr lang="en-GB" sz="2400" dirty="0" smtClean="0"/>
              <a:t>) and insufficient (</a:t>
            </a:r>
            <a:r>
              <a:rPr lang="en-GB" sz="2400" dirty="0" err="1" smtClean="0"/>
              <a:t>ng</a:t>
            </a:r>
            <a:r>
              <a:rPr lang="en-GB" sz="2400" dirty="0" smtClean="0"/>
              <a:t>), the following characteristics are described: </a:t>
            </a:r>
            <a:r>
              <a:rPr lang="en-GB" sz="2400" b="1" dirty="0" smtClean="0"/>
              <a:t>Drive, self-confidence and stress-tolerance.</a:t>
            </a:r>
          </a:p>
          <a:p>
            <a:r>
              <a:rPr lang="en-GB" sz="2400" b="1" dirty="0" smtClean="0"/>
              <a:t>TSB – “pronounced” </a:t>
            </a:r>
            <a:endParaRPr lang="de-DE" sz="2400" dirty="0" smtClean="0"/>
          </a:p>
          <a:p>
            <a:pPr>
              <a:buNone/>
            </a:pPr>
            <a:r>
              <a:rPr lang="en-GB" sz="2400" dirty="0" smtClean="0"/>
              <a:t>     Is given to a dog that displays  a strong willingness to work, clear instinctive behaviour, goal-oriented determination in the exercises, self-confident manner, unrestricted attention and exceptional ability to handle stress.     </a:t>
            </a:r>
            <a:endParaRPr lang="de-DE" sz="2400" dirty="0" smtClean="0"/>
          </a:p>
          <a:p>
            <a:endParaRPr lang="de-DE" sz="2400" dirty="0" smtClean="0"/>
          </a:p>
          <a:p>
            <a:endParaRPr lang="en-GB" sz="2400" dirty="0" smtClean="0">
              <a:solidFill>
                <a:srgbClr val="FF0000"/>
              </a:solidFill>
            </a:endParaRPr>
          </a:p>
          <a:p>
            <a:endParaRPr lang="en-GB" sz="2400" dirty="0" smtClean="0"/>
          </a:p>
          <a:p>
            <a:endParaRPr lang="de-DE" sz="2400" dirty="0" smtClean="0"/>
          </a:p>
          <a:p>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86</a:t>
            </a:fld>
            <a:endParaRPr lang="de-DE"/>
          </a:p>
        </p:txBody>
      </p:sp>
      <p:sp>
        <p:nvSpPr>
          <p:cNvPr id="6" name="Pfeil nach unten 5"/>
          <p:cNvSpPr/>
          <p:nvPr/>
        </p:nvSpPr>
        <p:spPr>
          <a:xfrm>
            <a:off x="4355976" y="59492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08720"/>
          </a:xfrm>
        </p:spPr>
        <p:txBody>
          <a:bodyPr>
            <a:normAutofit/>
          </a:bodyPr>
          <a:lstStyle/>
          <a:p>
            <a:r>
              <a:rPr lang="de-DE" sz="3200" dirty="0" smtClean="0"/>
              <a:t>TSB Evaluation Phase C</a:t>
            </a:r>
            <a:endParaRPr lang="de-DE" sz="3200" dirty="0"/>
          </a:p>
        </p:txBody>
      </p:sp>
      <p:sp>
        <p:nvSpPr>
          <p:cNvPr id="3" name="Inhaltsplatzhalter 2"/>
          <p:cNvSpPr>
            <a:spLocks noGrp="1"/>
          </p:cNvSpPr>
          <p:nvPr>
            <p:ph idx="1"/>
          </p:nvPr>
        </p:nvSpPr>
        <p:spPr>
          <a:xfrm>
            <a:off x="179512" y="1196752"/>
            <a:ext cx="8784976" cy="5256584"/>
          </a:xfrm>
        </p:spPr>
        <p:txBody>
          <a:bodyPr/>
          <a:lstStyle/>
          <a:p>
            <a:r>
              <a:rPr lang="en-GB" sz="2800" b="1" dirty="0" smtClean="0"/>
              <a:t>TSB – “sufficient” </a:t>
            </a:r>
            <a:endParaRPr lang="de-DE" sz="2800" dirty="0" smtClean="0"/>
          </a:p>
          <a:p>
            <a:pPr>
              <a:buNone/>
            </a:pPr>
            <a:r>
              <a:rPr lang="en-GB" sz="2800" dirty="0" smtClean="0"/>
              <a:t>    Is given to a dog that is restricted in his willingness to work, the instinctive behaviour, in self-confidence, his attention and stress tolerance.</a:t>
            </a:r>
          </a:p>
          <a:p>
            <a:r>
              <a:rPr lang="en-GB" sz="2800" b="1" dirty="0" smtClean="0"/>
              <a:t>TSB – “insufficient”</a:t>
            </a:r>
            <a:endParaRPr lang="de-DE" sz="2800" dirty="0" smtClean="0"/>
          </a:p>
          <a:p>
            <a:pPr>
              <a:buNone/>
            </a:pPr>
            <a:r>
              <a:rPr lang="en-GB" sz="2800" dirty="0" smtClean="0"/>
              <a:t>    Is given to a dog that lacks a willingness to work, lacking instinctive behaviour, lacks self-confidence and insufficient stress-tolerance.</a:t>
            </a:r>
            <a:endParaRPr lang="de-DE" sz="2800" dirty="0" smtClean="0"/>
          </a:p>
          <a:p>
            <a:pPr>
              <a:buNone/>
            </a:pPr>
            <a:endParaRPr lang="de-DE" sz="2800" dirty="0" smtClean="0"/>
          </a:p>
          <a:p>
            <a:pPr>
              <a:buNone/>
            </a:pPr>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87</a:t>
            </a:fld>
            <a:endParaRPr lang="de-DE"/>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008112"/>
          </a:xfrm>
        </p:spPr>
        <p:txBody>
          <a:bodyPr>
            <a:normAutofit/>
          </a:bodyPr>
          <a:lstStyle/>
          <a:p>
            <a:r>
              <a:rPr lang="de-DE" sz="3600" dirty="0" smtClean="0"/>
              <a:t>Zusatzprüfungen: IGP-ZTP</a:t>
            </a:r>
            <a:endParaRPr lang="de-DE" sz="3600" dirty="0"/>
          </a:p>
        </p:txBody>
      </p:sp>
      <p:sp>
        <p:nvSpPr>
          <p:cNvPr id="3" name="Inhaltsplatzhalter 2"/>
          <p:cNvSpPr>
            <a:spLocks noGrp="1"/>
          </p:cNvSpPr>
          <p:nvPr>
            <p:ph idx="1"/>
          </p:nvPr>
        </p:nvSpPr>
        <p:spPr>
          <a:xfrm>
            <a:off x="107504" y="1196752"/>
            <a:ext cx="9036496" cy="5184576"/>
          </a:xfrm>
        </p:spPr>
        <p:txBody>
          <a:bodyPr>
            <a:normAutofit fontScale="92500" lnSpcReduction="20000"/>
          </a:bodyPr>
          <a:lstStyle/>
          <a:p>
            <a:pPr>
              <a:buNone/>
            </a:pPr>
            <a:r>
              <a:rPr lang="de-DE" dirty="0" smtClean="0"/>
              <a:t>    Übung 1 : Stellen und Verbellen	                        15 P. 						 </a:t>
            </a:r>
            <a:br>
              <a:rPr lang="de-DE" dirty="0" smtClean="0"/>
            </a:br>
            <a:r>
              <a:rPr lang="de-DE" dirty="0" smtClean="0"/>
              <a:t>Übung 2 : Anmarsch und Überfall auf den   Hundeführer				                  10/30 P. </a:t>
            </a:r>
            <a:br>
              <a:rPr lang="de-DE" dirty="0" smtClean="0"/>
            </a:br>
            <a:r>
              <a:rPr lang="de-DE" dirty="0" smtClean="0"/>
              <a:t>Übung 3 : Angriff auf den Hundeführer und seinen Hund 					                        40 P.</a:t>
            </a:r>
            <a:br>
              <a:rPr lang="de-DE" dirty="0" smtClean="0"/>
            </a:br>
            <a:r>
              <a:rPr lang="de-DE" dirty="0" smtClean="0"/>
              <a:t>Übung 4 : Transport zum Leistungsrichter 	     5 P.		 				    </a:t>
            </a:r>
            <a:br>
              <a:rPr lang="de-DE" dirty="0" smtClean="0"/>
            </a:br>
            <a:r>
              <a:rPr lang="de-DE" dirty="0" smtClean="0"/>
              <a:t>Gesamt:					                     100  P. 	</a:t>
            </a:r>
          </a:p>
          <a:p>
            <a:pPr>
              <a:buNone/>
            </a:pPr>
            <a:r>
              <a:rPr lang="de-DE" i="1" dirty="0" smtClean="0"/>
              <a:t>     Es erfolgt eine Bewertung der „TSB“.</a:t>
            </a:r>
            <a:endParaRPr lang="de-DE" dirty="0" smtClean="0"/>
          </a:p>
          <a:p>
            <a:pPr>
              <a:buNone/>
            </a:pPr>
            <a:r>
              <a:rPr lang="de-DE" dirty="0" smtClean="0"/>
              <a:t>			                	</a:t>
            </a:r>
            <a:endParaRPr lang="de-DE" dirty="0"/>
          </a:p>
        </p:txBody>
      </p:sp>
      <p:sp>
        <p:nvSpPr>
          <p:cNvPr id="4" name="Fußzeilenplatzhalter 3"/>
          <p:cNvSpPr>
            <a:spLocks noGrp="1"/>
          </p:cNvSpPr>
          <p:nvPr>
            <p:ph type="ftr" sz="quarter" idx="11"/>
          </p:nvPr>
        </p:nvSpPr>
        <p:spPr/>
        <p:txBody>
          <a:bodyPr/>
          <a:lstStyle/>
          <a:p>
            <a:r>
              <a:rPr lang="de-DE" dirty="0" smtClean="0"/>
              <a:t>Diegel</a:t>
            </a:r>
            <a:endParaRPr lang="de-DE" dirty="0"/>
          </a:p>
        </p:txBody>
      </p:sp>
      <p:sp>
        <p:nvSpPr>
          <p:cNvPr id="5" name="Foliennummernplatzhalter 4"/>
          <p:cNvSpPr>
            <a:spLocks noGrp="1"/>
          </p:cNvSpPr>
          <p:nvPr>
            <p:ph type="sldNum" sz="quarter" idx="12"/>
          </p:nvPr>
        </p:nvSpPr>
        <p:spPr/>
        <p:txBody>
          <a:bodyPr/>
          <a:lstStyle/>
          <a:p>
            <a:fld id="{42060E1C-7F94-48ED-A1E2-7080F3AD8941}" type="slidenum">
              <a:rPr lang="de-DE" smtClean="0"/>
              <a:pPr/>
              <a:t>88</a:t>
            </a:fld>
            <a:endParaRPr lang="de-DE"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fontScale="90000"/>
          </a:bodyPr>
          <a:lstStyle/>
          <a:p>
            <a:r>
              <a:rPr lang="en-GB" sz="3600" b="1" dirty="0" smtClean="0"/>
              <a:t>Additional examinations: </a:t>
            </a:r>
            <a:br>
              <a:rPr lang="en-GB" sz="3600" b="1" dirty="0" smtClean="0"/>
            </a:br>
            <a:r>
              <a:rPr lang="en-GB" sz="3600" b="1" dirty="0" smtClean="0"/>
              <a:t>IGP-ZTP</a:t>
            </a:r>
            <a:r>
              <a:rPr lang="de-DE" dirty="0" smtClean="0"/>
              <a:t/>
            </a:r>
            <a:br>
              <a:rPr lang="de-DE" dirty="0" smtClean="0"/>
            </a:br>
            <a:endParaRPr lang="de-DE" dirty="0"/>
          </a:p>
        </p:txBody>
      </p:sp>
      <p:sp>
        <p:nvSpPr>
          <p:cNvPr id="3" name="Inhaltsplatzhalter 2"/>
          <p:cNvSpPr>
            <a:spLocks noGrp="1"/>
          </p:cNvSpPr>
          <p:nvPr>
            <p:ph idx="1"/>
          </p:nvPr>
        </p:nvSpPr>
        <p:spPr>
          <a:xfrm>
            <a:off x="251520" y="1052736"/>
            <a:ext cx="8712968" cy="5544616"/>
          </a:xfrm>
        </p:spPr>
        <p:txBody>
          <a:bodyPr/>
          <a:lstStyle/>
          <a:p>
            <a:pPr>
              <a:buNone/>
            </a:pPr>
            <a:r>
              <a:rPr lang="en-GB" dirty="0" smtClean="0"/>
              <a:t>    Exercise 1 : Hold and Bark		 15 P.						                          	 </a:t>
            </a:r>
            <a:br>
              <a:rPr lang="en-GB" dirty="0" smtClean="0"/>
            </a:br>
            <a:r>
              <a:rPr lang="en-GB" dirty="0" smtClean="0"/>
              <a:t>Exercise 2 : Advance and attack on the Handler 					 	              10/30   P.</a:t>
            </a:r>
            <a:br>
              <a:rPr lang="en-GB" dirty="0" smtClean="0"/>
            </a:br>
            <a:r>
              <a:rPr lang="en-GB" dirty="0" smtClean="0"/>
              <a:t>Exercise 3 : Attack on the handler and his dog						 	           40  P.</a:t>
            </a:r>
            <a:br>
              <a:rPr lang="en-GB" dirty="0" smtClean="0"/>
            </a:br>
            <a:r>
              <a:rPr lang="en-GB" dirty="0" smtClean="0"/>
              <a:t>Exercise 4 : Transport to the Judge	    5 P.			 			   </a:t>
            </a:r>
            <a:br>
              <a:rPr lang="en-GB" dirty="0" smtClean="0"/>
            </a:br>
            <a:r>
              <a:rPr lang="en-GB" dirty="0" err="1" smtClean="0"/>
              <a:t>Gesamt</a:t>
            </a:r>
            <a:r>
              <a:rPr lang="en-GB" dirty="0" smtClean="0"/>
              <a:t>						100  P.			                	</a:t>
            </a:r>
            <a:endParaRPr lang="de-DE" dirty="0" smtClean="0"/>
          </a:p>
          <a:p>
            <a:pPr>
              <a:buNone/>
            </a:pPr>
            <a:endParaRPr lang="de-DE"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89</a:t>
            </a:fld>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836712"/>
          </a:xfrm>
        </p:spPr>
        <p:txBody>
          <a:bodyPr>
            <a:normAutofit/>
          </a:bodyPr>
          <a:lstStyle/>
          <a:p>
            <a:r>
              <a:rPr lang="de-DE" sz="3600" dirty="0" smtClean="0"/>
              <a:t>IGP Abt. C Disqualifikationsgründe</a:t>
            </a:r>
            <a:endParaRPr lang="de-DE" sz="3600" dirty="0"/>
          </a:p>
        </p:txBody>
      </p:sp>
      <p:sp>
        <p:nvSpPr>
          <p:cNvPr id="3" name="Inhaltsplatzhalter 2"/>
          <p:cNvSpPr>
            <a:spLocks noGrp="1"/>
          </p:cNvSpPr>
          <p:nvPr>
            <p:ph idx="1"/>
          </p:nvPr>
        </p:nvSpPr>
        <p:spPr>
          <a:xfrm>
            <a:off x="179512" y="908720"/>
            <a:ext cx="8712968" cy="5949280"/>
          </a:xfrm>
        </p:spPr>
        <p:txBody>
          <a:bodyPr>
            <a:normAutofit/>
          </a:bodyPr>
          <a:lstStyle/>
          <a:p>
            <a:pPr lvl="0"/>
            <a:r>
              <a:rPr lang="de-DE" sz="2800" dirty="0" smtClean="0"/>
              <a:t>der Hund steht nicht in der Hand des Hundeführers (z.B. Seiten-/Rückentransport);</a:t>
            </a:r>
          </a:p>
          <a:p>
            <a:pPr lvl="0"/>
            <a:r>
              <a:rPr lang="de-DE" sz="2800" dirty="0" smtClean="0"/>
              <a:t>der Hund lässt nach drittem Hörzeichen (einem erlaubten und zwei Zusatz - Hörzeichen) nicht oder nur durch tätige Einwirkung des Hundeführers ab.</a:t>
            </a:r>
          </a:p>
          <a:p>
            <a:pPr lvl="0"/>
            <a:r>
              <a:rPr lang="de-DE" sz="2800" dirty="0" smtClean="0"/>
              <a:t>der Hund fasst (nicht stoßen) den Helfer an anderen Körperstellen als an dem dafür vorgesehenen Schutzarm. </a:t>
            </a:r>
          </a:p>
          <a:p>
            <a:r>
              <a:rPr lang="de-DE" sz="2800" dirty="0" smtClean="0">
                <a:solidFill>
                  <a:srgbClr val="FF0000"/>
                </a:solidFill>
              </a:rPr>
              <a:t>Annahme einer anderen Person</a:t>
            </a:r>
          </a:p>
          <a:p>
            <a:r>
              <a:rPr lang="de-DE" sz="2800" dirty="0" smtClean="0"/>
              <a:t>Verstoß gegen die IGP, Tierschutz oder die guten Sitten. Verdacht, Versuch der Betrugsabsicht durch Anwenden von verbotenen Hilfsmitteln </a:t>
            </a:r>
            <a:endParaRPr lang="de-DE" sz="2800" dirty="0">
              <a:solidFill>
                <a:srgbClr val="FF0000"/>
              </a:solidFill>
            </a:endParaRPr>
          </a:p>
        </p:txBody>
      </p:sp>
      <p:sp>
        <p:nvSpPr>
          <p:cNvPr id="4" name="Fußzeilenplatzhalter 3"/>
          <p:cNvSpPr>
            <a:spLocks noGrp="1"/>
          </p:cNvSpPr>
          <p:nvPr>
            <p:ph type="ftr" sz="quarter" idx="11"/>
          </p:nvPr>
        </p:nvSpPr>
        <p:spPr>
          <a:xfrm>
            <a:off x="7020272" y="6356350"/>
            <a:ext cx="1296144" cy="365125"/>
          </a:xfrm>
        </p:spPr>
        <p:txBody>
          <a:bodyPr/>
          <a:lstStyle/>
          <a:p>
            <a:r>
              <a:rPr lang="de-DE" dirty="0" smtClean="0"/>
              <a:t>Diegel</a:t>
            </a:r>
            <a:endParaRPr lang="de-DE" dirty="0"/>
          </a:p>
        </p:txBody>
      </p:sp>
      <p:sp>
        <p:nvSpPr>
          <p:cNvPr id="5" name="Foliennummernplatzhalter 4"/>
          <p:cNvSpPr>
            <a:spLocks noGrp="1"/>
          </p:cNvSpPr>
          <p:nvPr>
            <p:ph type="sldNum" sz="quarter" idx="12"/>
          </p:nvPr>
        </p:nvSpPr>
        <p:spPr/>
        <p:txBody>
          <a:bodyPr/>
          <a:lstStyle/>
          <a:p>
            <a:fld id="{42060E1C-7F94-48ED-A1E2-7080F3AD8941}" type="slidenum">
              <a:rPr lang="de-DE" smtClean="0"/>
              <a:pPr/>
              <a:t>9</a:t>
            </a:fld>
            <a:endParaRPr lang="de-DE"/>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80728"/>
          </a:xfrm>
        </p:spPr>
        <p:txBody>
          <a:bodyPr>
            <a:normAutofit/>
          </a:bodyPr>
          <a:lstStyle/>
          <a:p>
            <a:r>
              <a:rPr lang="de-DE" sz="3600" b="1" dirty="0" smtClean="0"/>
              <a:t>IGP-V </a:t>
            </a:r>
            <a:endParaRPr lang="de-DE" sz="3600" dirty="0"/>
          </a:p>
        </p:txBody>
      </p:sp>
      <p:sp>
        <p:nvSpPr>
          <p:cNvPr id="3" name="Inhaltsplatzhalter 2"/>
          <p:cNvSpPr>
            <a:spLocks noGrp="1"/>
          </p:cNvSpPr>
          <p:nvPr>
            <p:ph idx="1"/>
          </p:nvPr>
        </p:nvSpPr>
        <p:spPr>
          <a:xfrm>
            <a:off x="251520" y="692696"/>
            <a:ext cx="8784976" cy="6165304"/>
          </a:xfrm>
        </p:spPr>
        <p:txBody>
          <a:bodyPr>
            <a:normAutofit/>
          </a:bodyPr>
          <a:lstStyle/>
          <a:p>
            <a:pPr>
              <a:buNone/>
            </a:pPr>
            <a:r>
              <a:rPr lang="de-DE" dirty="0" smtClean="0"/>
              <a:t>    </a:t>
            </a:r>
            <a:r>
              <a:rPr lang="de-DE" sz="2000" dirty="0" smtClean="0"/>
              <a:t>Diese Prüfung kann verwendet werden:</a:t>
            </a:r>
            <a:br>
              <a:rPr lang="de-DE" sz="2000" dirty="0" smtClean="0"/>
            </a:br>
            <a:r>
              <a:rPr lang="de-DE" sz="2000" dirty="0" smtClean="0"/>
              <a:t>1. als Zulassungsprüfung  für die Meldung in die Gebrauchshundeklasse. </a:t>
            </a:r>
            <a:br>
              <a:rPr lang="de-DE" sz="2000" dirty="0" smtClean="0"/>
            </a:br>
            <a:r>
              <a:rPr lang="de-DE" sz="2000" dirty="0" smtClean="0"/>
              <a:t>2. als eine Bedingung zur Zulassung zur IGP-1, wobei jede Landesorganisation selbst entscheiden kann, ob sie   diese Prüfung für ihren Bereich vorschreibt. Die Abteilung C ist folgendermaßen auszuführen:</a:t>
            </a:r>
          </a:p>
          <a:p>
            <a:pPr>
              <a:buNone/>
            </a:pPr>
            <a:r>
              <a:rPr lang="de-DE" sz="2000" dirty="0" smtClean="0"/>
              <a:t>      Übung 1 : Stellen und Verbellen				                          15	P.</a:t>
            </a:r>
            <a:br>
              <a:rPr lang="de-DE" sz="2000" dirty="0" smtClean="0"/>
            </a:br>
            <a:r>
              <a:rPr lang="de-DE" sz="2000" dirty="0" smtClean="0"/>
              <a:t>Übung 2 : Verhinderung eines Fluchtversuches des Helfers	                          30	P.                                                                                              </a:t>
            </a:r>
            <a:br>
              <a:rPr lang="de-DE" sz="2000" dirty="0" smtClean="0"/>
            </a:br>
            <a:r>
              <a:rPr lang="de-DE" sz="2000" dirty="0" smtClean="0"/>
              <a:t>Übung 3 :  Angriff auf den Hundeführer und seinen Hund                              50	P.          Übung 4 :  Transport zum Leistungsrichter		                            5  P.</a:t>
            </a:r>
            <a:br>
              <a:rPr lang="de-DE" sz="2000" dirty="0" smtClean="0"/>
            </a:br>
            <a:r>
              <a:rPr lang="de-DE" sz="2000" dirty="0" smtClean="0"/>
              <a:t>Gesamt :					   	                        100  P. </a:t>
            </a:r>
            <a:br>
              <a:rPr lang="de-DE" sz="2000" dirty="0" smtClean="0"/>
            </a:br>
            <a:r>
              <a:rPr lang="de-DE" sz="2400" dirty="0" smtClean="0"/>
              <a:t>							</a:t>
            </a:r>
            <a:endParaRPr lang="de-DE" sz="2000" dirty="0" smtClean="0"/>
          </a:p>
          <a:p>
            <a:pPr>
              <a:buNone/>
            </a:pPr>
            <a:r>
              <a:rPr lang="de-DE" sz="2000" dirty="0" smtClean="0"/>
              <a:t>      </a:t>
            </a:r>
            <a:r>
              <a:rPr lang="de-DE" sz="2000" i="1" dirty="0" smtClean="0">
                <a:solidFill>
                  <a:srgbClr val="FF0000"/>
                </a:solidFill>
              </a:rPr>
              <a:t>Es erfolgt eine TSB-Bewertung</a:t>
            </a:r>
            <a:r>
              <a:rPr lang="de-DE" sz="2000" dirty="0" smtClean="0"/>
              <a:t>. Der Helfer verwendet einen Softstock zur Bedrohung des Hundes, </a:t>
            </a:r>
            <a:r>
              <a:rPr lang="de-DE" sz="2000" i="1" dirty="0" smtClean="0">
                <a:solidFill>
                  <a:srgbClr val="FF0000"/>
                </a:solidFill>
              </a:rPr>
              <a:t>ohne jedoch zuzuschlagen. </a:t>
            </a:r>
            <a:endParaRPr lang="de-DE" sz="2000" dirty="0" smtClean="0">
              <a:solidFill>
                <a:srgbClr val="FF0000"/>
              </a:solidFill>
            </a:endParaRPr>
          </a:p>
          <a:p>
            <a:pPr>
              <a:buNone/>
            </a:pPr>
            <a:r>
              <a:rPr lang="de-DE" sz="2000" dirty="0" smtClean="0">
                <a:solidFill>
                  <a:srgbClr val="FF0000"/>
                </a:solidFill>
              </a:rPr>
              <a:t> </a:t>
            </a:r>
            <a:endParaRPr lang="de-DE" sz="2400" dirty="0" smtClean="0">
              <a:solidFill>
                <a:srgbClr val="FF0000"/>
              </a:solidFill>
            </a:endParaRPr>
          </a:p>
          <a:p>
            <a:pPr>
              <a:buNone/>
            </a:pPr>
            <a:endParaRPr lang="de-DE" sz="2400" dirty="0"/>
          </a:p>
        </p:txBody>
      </p:sp>
      <p:sp>
        <p:nvSpPr>
          <p:cNvPr id="4" name="Fußzeilenplatzhalter 3"/>
          <p:cNvSpPr>
            <a:spLocks noGrp="1"/>
          </p:cNvSpPr>
          <p:nvPr>
            <p:ph type="ftr" sz="quarter" idx="11"/>
          </p:nvPr>
        </p:nvSpPr>
        <p:spPr/>
        <p:txBody>
          <a:bodyPr/>
          <a:lstStyle/>
          <a:p>
            <a:r>
              <a:rPr lang="de-DE" smtClean="0"/>
              <a:t>Diegel</a:t>
            </a:r>
            <a:endParaRPr lang="de-DE"/>
          </a:p>
        </p:txBody>
      </p:sp>
      <p:sp>
        <p:nvSpPr>
          <p:cNvPr id="5" name="Foliennummernplatzhalter 4"/>
          <p:cNvSpPr>
            <a:spLocks noGrp="1"/>
          </p:cNvSpPr>
          <p:nvPr>
            <p:ph type="sldNum" sz="quarter" idx="12"/>
          </p:nvPr>
        </p:nvSpPr>
        <p:spPr/>
        <p:txBody>
          <a:bodyPr/>
          <a:lstStyle/>
          <a:p>
            <a:fld id="{42060E1C-7F94-48ED-A1E2-7080F3AD8941}" type="slidenum">
              <a:rPr lang="de-DE" smtClean="0"/>
              <a:pPr/>
              <a:t>90</a:t>
            </a:fld>
            <a:endParaRPr lang="de-DE"/>
          </a:p>
        </p:txBody>
      </p:sp>
      <p:sp>
        <p:nvSpPr>
          <p:cNvPr id="7" name="Pfeil nach unten 6"/>
          <p:cNvSpPr/>
          <p:nvPr/>
        </p:nvSpPr>
        <p:spPr>
          <a:xfrm>
            <a:off x="7092280" y="587727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521296"/>
          </a:xfrm>
        </p:spPr>
        <p:txBody>
          <a:bodyPr>
            <a:normAutofit fontScale="90000"/>
          </a:bodyPr>
          <a:lstStyle/>
          <a:p>
            <a:r>
              <a:rPr lang="de-DE" sz="3200" dirty="0" smtClean="0"/>
              <a:t>IGP-V</a:t>
            </a:r>
            <a:endParaRPr lang="de-DE" sz="3200" dirty="0"/>
          </a:p>
        </p:txBody>
      </p:sp>
      <p:sp>
        <p:nvSpPr>
          <p:cNvPr id="3" name="Inhaltsplatzhalter 2"/>
          <p:cNvSpPr>
            <a:spLocks noGrp="1"/>
          </p:cNvSpPr>
          <p:nvPr>
            <p:ph idx="1"/>
          </p:nvPr>
        </p:nvSpPr>
        <p:spPr>
          <a:xfrm>
            <a:off x="0" y="836712"/>
            <a:ext cx="9144000" cy="6021288"/>
          </a:xfrm>
        </p:spPr>
        <p:txBody>
          <a:bodyPr>
            <a:normAutofit/>
          </a:bodyPr>
          <a:lstStyle/>
          <a:p>
            <a:pPr>
              <a:buNone/>
            </a:pPr>
            <a:r>
              <a:rPr lang="de-DE" i="1" dirty="0" smtClean="0"/>
              <a:t>    </a:t>
            </a:r>
            <a:r>
              <a:rPr lang="de-DE" sz="2400" i="1" dirty="0" smtClean="0">
                <a:solidFill>
                  <a:srgbClr val="FF0000"/>
                </a:solidFill>
              </a:rPr>
              <a:t>Es erfolgt eine TSB-Bewertung</a:t>
            </a:r>
            <a:r>
              <a:rPr lang="de-DE" sz="2400" dirty="0" smtClean="0"/>
              <a:t>. Der Helfer verwendet einen Softstock zur Bedrohung des Hundes, </a:t>
            </a:r>
            <a:r>
              <a:rPr lang="de-DE" sz="2400" i="1" u="sng" dirty="0" smtClean="0">
                <a:solidFill>
                  <a:srgbClr val="FF0000"/>
                </a:solidFill>
              </a:rPr>
              <a:t>ohne jedoch zuzuschlagen</a:t>
            </a:r>
            <a:r>
              <a:rPr lang="de-DE" sz="2400" i="1" dirty="0" smtClean="0"/>
              <a:t>. </a:t>
            </a:r>
          </a:p>
          <a:p>
            <a:pPr>
              <a:buNone/>
            </a:pPr>
            <a:r>
              <a:rPr lang="de-DE" sz="2000" b="1" dirty="0" smtClean="0"/>
              <a:t>Stellen und Verbellen</a:t>
            </a:r>
            <a:r>
              <a:rPr lang="de-DE" sz="2000" dirty="0" smtClean="0"/>
              <a:t> : ….. Der Hundeführer geht sofort auf Anweisung des Leistungsrichters zum Hund und hält ihn am Halsband fest.</a:t>
            </a:r>
          </a:p>
          <a:p>
            <a:pPr>
              <a:buNone/>
            </a:pPr>
            <a:r>
              <a:rPr lang="de-DE" sz="2000" b="1" dirty="0" smtClean="0"/>
              <a:t>Verhinderung eines Fluchtversuches des Helfers: </a:t>
            </a:r>
            <a:r>
              <a:rPr lang="de-DE" sz="2000" i="1" dirty="0" smtClean="0"/>
              <a:t>Während der Hundeführer seinen Hund am Halsband festhält</a:t>
            </a:r>
            <a:r>
              <a:rPr lang="de-DE" sz="2000" dirty="0" smtClean="0"/>
              <a:t>, tritt der Helfer aus dem Versteck und unternimmt einen Fluchtversuch…..Der Hundeführer geht sofort auf Anweisung des Leistungsrichters zum Hund </a:t>
            </a:r>
            <a:r>
              <a:rPr lang="de-DE" sz="2000" i="1" dirty="0" smtClean="0"/>
              <a:t>und hält ihn am Halsband fest</a:t>
            </a:r>
            <a:r>
              <a:rPr lang="de-DE" sz="2000" dirty="0" smtClean="0"/>
              <a:t>. ….</a:t>
            </a:r>
            <a:r>
              <a:rPr lang="de-DE" sz="2000" b="1" dirty="0" smtClean="0"/>
              <a:t> </a:t>
            </a:r>
          </a:p>
          <a:p>
            <a:pPr>
              <a:buNone/>
            </a:pPr>
            <a:r>
              <a:rPr lang="de-DE" sz="2000" b="1" dirty="0" smtClean="0"/>
              <a:t>Angriff auf den Hundeführer und seinen Hund</a:t>
            </a:r>
            <a:r>
              <a:rPr lang="de-DE" sz="2000" dirty="0" smtClean="0"/>
              <a:t>: …</a:t>
            </a:r>
            <a:r>
              <a:rPr lang="de-DE" sz="2000" i="1" dirty="0" smtClean="0"/>
              <a:t>Der Hund wird am Halsband gehalten, darf aber dabei vom Hundeführer nicht stimuliert werden</a:t>
            </a:r>
            <a:r>
              <a:rPr lang="de-DE" sz="2000" dirty="0" smtClean="0"/>
              <a:t>. Auf Anweisung des Leistungsrichters  geht der Helfer in normalem Schritt vom Hundeführer und Hund weg. Nach </a:t>
            </a:r>
            <a:r>
              <a:rPr lang="de-DE" sz="2000" i="1" dirty="0" smtClean="0"/>
              <a:t>ca. 20 Schritten</a:t>
            </a:r>
            <a:r>
              <a:rPr lang="de-DE" sz="2000" dirty="0" smtClean="0"/>
              <a:t> dreht sich der Helfer zum Hundeführer und greift den Hundeführer und seinen Hund unter Abgabe von Vertreibungslauten und heftig drohenden Bewegungen frontal an. Der Hundeführer gibt seinen Hund mit dem Hörzeichen frei. …</a:t>
            </a:r>
          </a:p>
          <a:p>
            <a:pPr>
              <a:buNone/>
            </a:pPr>
            <a:r>
              <a:rPr lang="de-DE" sz="2000" b="1" dirty="0" smtClean="0"/>
              <a:t>Transport zum Leistungsrichter</a:t>
            </a:r>
            <a:r>
              <a:rPr lang="de-DE" sz="2000" dirty="0" smtClean="0"/>
              <a:t> : ….mit angeleintem Hund.</a:t>
            </a:r>
          </a:p>
          <a:p>
            <a:pPr>
              <a:buNone/>
            </a:pPr>
            <a:endParaRPr lang="de-DE" sz="2400" dirty="0" smtClean="0"/>
          </a:p>
          <a:p>
            <a:pPr>
              <a:buNone/>
            </a:pPr>
            <a:endParaRPr lang="de-DE" sz="2400" dirty="0" smtClean="0"/>
          </a:p>
          <a:p>
            <a:pPr>
              <a:buNone/>
            </a:pPr>
            <a:endParaRPr lang="de-DE" dirty="0"/>
          </a:p>
        </p:txBody>
      </p:sp>
      <p:sp>
        <p:nvSpPr>
          <p:cNvPr id="4" name="Fußzeilenplatzhalter 3"/>
          <p:cNvSpPr>
            <a:spLocks noGrp="1"/>
          </p:cNvSpPr>
          <p:nvPr>
            <p:ph type="ftr" sz="quarter" idx="11"/>
          </p:nvPr>
        </p:nvSpPr>
        <p:spPr>
          <a:xfrm>
            <a:off x="7020272" y="6356350"/>
            <a:ext cx="1296144" cy="365125"/>
          </a:xfrm>
        </p:spPr>
        <p:txBody>
          <a:bodyPr/>
          <a:lstStyle/>
          <a:p>
            <a:r>
              <a:rPr lang="de-DE" dirty="0" smtClean="0"/>
              <a:t>Diegel</a:t>
            </a:r>
            <a:endParaRPr lang="de-DE" dirty="0"/>
          </a:p>
        </p:txBody>
      </p:sp>
      <p:sp>
        <p:nvSpPr>
          <p:cNvPr id="5" name="Foliennummernplatzhalter 4"/>
          <p:cNvSpPr>
            <a:spLocks noGrp="1"/>
          </p:cNvSpPr>
          <p:nvPr>
            <p:ph type="sldNum" sz="quarter" idx="12"/>
          </p:nvPr>
        </p:nvSpPr>
        <p:spPr>
          <a:xfrm>
            <a:off x="7236296" y="6356350"/>
            <a:ext cx="1450504" cy="365125"/>
          </a:xfrm>
        </p:spPr>
        <p:txBody>
          <a:bodyPr/>
          <a:lstStyle/>
          <a:p>
            <a:fld id="{42060E1C-7F94-48ED-A1E2-7080F3AD8941}" type="slidenum">
              <a:rPr lang="de-DE" smtClean="0"/>
              <a:pPr/>
              <a:t>91</a:t>
            </a:fld>
            <a:endParaRPr lang="de-DE"/>
          </a:p>
        </p:txBody>
      </p:sp>
      <p:sp>
        <p:nvSpPr>
          <p:cNvPr id="6" name="Pfeil nach unten 5"/>
          <p:cNvSpPr/>
          <p:nvPr/>
        </p:nvSpPr>
        <p:spPr>
          <a:xfrm>
            <a:off x="1691680" y="0"/>
            <a:ext cx="484632" cy="8367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864096"/>
          </a:xfrm>
        </p:spPr>
        <p:txBody>
          <a:bodyPr>
            <a:normAutofit/>
          </a:bodyPr>
          <a:lstStyle/>
          <a:p>
            <a:r>
              <a:rPr lang="de-DE" sz="3600" dirty="0" smtClean="0"/>
              <a:t>IGP - V</a:t>
            </a:r>
            <a:endParaRPr lang="de-DE" sz="3600" dirty="0"/>
          </a:p>
        </p:txBody>
      </p:sp>
      <p:sp>
        <p:nvSpPr>
          <p:cNvPr id="3" name="Inhaltsplatzhalter 2"/>
          <p:cNvSpPr>
            <a:spLocks noGrp="1"/>
          </p:cNvSpPr>
          <p:nvPr>
            <p:ph idx="1"/>
          </p:nvPr>
        </p:nvSpPr>
        <p:spPr>
          <a:xfrm>
            <a:off x="179512" y="980728"/>
            <a:ext cx="8784976" cy="5400600"/>
          </a:xfrm>
        </p:spPr>
        <p:txBody>
          <a:bodyPr>
            <a:normAutofit fontScale="85000" lnSpcReduction="10000"/>
          </a:bodyPr>
          <a:lstStyle/>
          <a:p>
            <a:pPr>
              <a:buNone/>
            </a:pPr>
            <a:r>
              <a:rPr lang="en-GB" dirty="0" smtClean="0"/>
              <a:t>   </a:t>
            </a:r>
            <a:r>
              <a:rPr lang="en-GB" sz="2400" dirty="0" smtClean="0"/>
              <a:t>The IGP-V (Pre-IGP-1 test) has been developed by the Commission for FCI. This test can be used:</a:t>
            </a:r>
            <a:br>
              <a:rPr lang="en-GB" sz="2400" dirty="0" smtClean="0"/>
            </a:br>
            <a:r>
              <a:rPr lang="en-GB" sz="2400" dirty="0" smtClean="0"/>
              <a:t>1. as prerequisite for admission in the working class.</a:t>
            </a:r>
            <a:br>
              <a:rPr lang="en-GB" sz="2400" dirty="0" smtClean="0"/>
            </a:br>
            <a:r>
              <a:rPr lang="en-GB" sz="2400" dirty="0" smtClean="0"/>
              <a:t>2. as a </a:t>
            </a:r>
            <a:r>
              <a:rPr lang="en-GB" sz="2400" dirty="0" err="1" smtClean="0"/>
              <a:t>prerequisiste</a:t>
            </a:r>
            <a:r>
              <a:rPr lang="en-GB" sz="2400" dirty="0" smtClean="0"/>
              <a:t> for admission to IGP-1, each National organization LAO can decide for themselves whether to require this test in their country.</a:t>
            </a:r>
          </a:p>
          <a:p>
            <a:pPr>
              <a:buNone/>
            </a:pPr>
            <a:r>
              <a:rPr lang="en-GB" sz="2400" dirty="0" smtClean="0"/>
              <a:t>    Phase C shall be carried out as follows:</a:t>
            </a:r>
            <a:endParaRPr lang="de-DE" sz="2400" dirty="0" smtClean="0"/>
          </a:p>
          <a:p>
            <a:pPr>
              <a:buNone/>
            </a:pPr>
            <a:r>
              <a:rPr lang="en-GB" sz="2400" dirty="0" smtClean="0"/>
              <a:t>      Exercise 1 : Hold and Bark				15 Points				</a:t>
            </a:r>
            <a:br>
              <a:rPr lang="en-GB" sz="2400" dirty="0" smtClean="0"/>
            </a:br>
            <a:r>
              <a:rPr lang="en-GB" sz="2400" dirty="0" smtClean="0"/>
              <a:t>Exercise 2 : </a:t>
            </a:r>
            <a:r>
              <a:rPr lang="en-US" sz="2400" dirty="0" smtClean="0"/>
              <a:t>Prevention of Attempted Escape</a:t>
            </a:r>
            <a:r>
              <a:rPr lang="en-GB" sz="2400" dirty="0" smtClean="0"/>
              <a:t>		30 Points				</a:t>
            </a:r>
            <a:br>
              <a:rPr lang="en-GB" sz="2400" dirty="0" smtClean="0"/>
            </a:br>
            <a:r>
              <a:rPr lang="en-GB" sz="2400" dirty="0" smtClean="0"/>
              <a:t>Exercise 3 :  Attack on the Handler HF and his dog	50 Points				</a:t>
            </a:r>
            <a:br>
              <a:rPr lang="en-GB" sz="2400" dirty="0" smtClean="0"/>
            </a:br>
            <a:r>
              <a:rPr lang="en-GB" sz="2400" dirty="0" smtClean="0"/>
              <a:t>Exercise 4 : Transport to the judge LR			   5 Points			</a:t>
            </a:r>
            <a:br>
              <a:rPr lang="en-GB" sz="2400" dirty="0" smtClean="0"/>
            </a:br>
            <a:r>
              <a:rPr lang="en-GB" sz="2400" dirty="0" smtClean="0"/>
              <a:t>Total  						100 Points</a:t>
            </a:r>
          </a:p>
          <a:p>
            <a:pPr>
              <a:buNone/>
            </a:pPr>
            <a:r>
              <a:rPr lang="en-GB" sz="2400" dirty="0" smtClean="0"/>
              <a:t>      There is a TSB evaluation. The helper uses a padded stick to threaten the dog, but without striking.</a:t>
            </a:r>
            <a:endParaRPr lang="de-DE" sz="2400" dirty="0" smtClean="0"/>
          </a:p>
          <a:p>
            <a:pPr>
              <a:buNone/>
            </a:pPr>
            <a:r>
              <a:rPr lang="en-GB" sz="2400" dirty="0" smtClean="0"/>
              <a:t>		       		</a:t>
            </a:r>
            <a:endParaRPr lang="de-DE" sz="2400" dirty="0" smtClean="0"/>
          </a:p>
          <a:p>
            <a:pPr>
              <a:buNone/>
            </a:pPr>
            <a:endParaRPr lang="de-DE" sz="2400" dirty="0" smtClean="0"/>
          </a:p>
          <a:p>
            <a:pPr>
              <a:buNone/>
            </a:pPr>
            <a:endParaRPr lang="de-DE" dirty="0"/>
          </a:p>
        </p:txBody>
      </p:sp>
      <p:sp>
        <p:nvSpPr>
          <p:cNvPr id="4" name="Fußzeilenplatzhalter 3"/>
          <p:cNvSpPr>
            <a:spLocks noGrp="1"/>
          </p:cNvSpPr>
          <p:nvPr>
            <p:ph type="ftr" sz="quarter" idx="11"/>
          </p:nvPr>
        </p:nvSpPr>
        <p:spPr/>
        <p:txBody>
          <a:bodyPr/>
          <a:lstStyle/>
          <a:p>
            <a:r>
              <a:rPr lang="de-DE" dirty="0" smtClean="0"/>
              <a:t>Diegel</a:t>
            </a:r>
            <a:endParaRPr lang="de-DE" dirty="0"/>
          </a:p>
        </p:txBody>
      </p:sp>
      <p:sp>
        <p:nvSpPr>
          <p:cNvPr id="5" name="Foliennummernplatzhalter 4"/>
          <p:cNvSpPr>
            <a:spLocks noGrp="1"/>
          </p:cNvSpPr>
          <p:nvPr>
            <p:ph type="sldNum" sz="quarter" idx="12"/>
          </p:nvPr>
        </p:nvSpPr>
        <p:spPr/>
        <p:txBody>
          <a:bodyPr/>
          <a:lstStyle/>
          <a:p>
            <a:fld id="{42060E1C-7F94-48ED-A1E2-7080F3AD8941}" type="slidenum">
              <a:rPr lang="de-DE" smtClean="0"/>
              <a:pPr/>
              <a:t>92</a:t>
            </a:fld>
            <a:endParaRPr lang="de-DE"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el 1"/>
          <p:cNvSpPr>
            <a:spLocks noGrp="1"/>
          </p:cNvSpPr>
          <p:nvPr>
            <p:ph type="title"/>
          </p:nvPr>
        </p:nvSpPr>
        <p:spPr>
          <a:xfrm>
            <a:off x="457200" y="274638"/>
            <a:ext cx="8229600" cy="346075"/>
          </a:xfrm>
        </p:spPr>
        <p:txBody>
          <a:bodyPr>
            <a:normAutofit fontScale="90000"/>
          </a:bodyPr>
          <a:lstStyle/>
          <a:p>
            <a:endParaRPr lang="de-DE" smtClean="0">
              <a:ea typeface="ＭＳ Ｐゴシック" pitchFamily="34" charset="-128"/>
            </a:endParaRPr>
          </a:p>
        </p:txBody>
      </p:sp>
      <p:sp>
        <p:nvSpPr>
          <p:cNvPr id="283651" name="Inhaltsplatzhalter 2"/>
          <p:cNvSpPr>
            <a:spLocks noGrp="1"/>
          </p:cNvSpPr>
          <p:nvPr>
            <p:ph idx="1"/>
          </p:nvPr>
        </p:nvSpPr>
        <p:spPr>
          <a:xfrm>
            <a:off x="457200" y="908050"/>
            <a:ext cx="8229600" cy="5218113"/>
          </a:xfrm>
        </p:spPr>
        <p:txBody>
          <a:bodyPr>
            <a:normAutofit fontScale="92500" lnSpcReduction="10000"/>
          </a:bodyPr>
          <a:lstStyle/>
          <a:p>
            <a:pPr>
              <a:buFont typeface="Arial" pitchFamily="34" charset="0"/>
              <a:buNone/>
            </a:pPr>
            <a:endParaRPr lang="de-DE" dirty="0" smtClean="0">
              <a:ea typeface="ＭＳ Ｐゴシック" pitchFamily="34" charset="-128"/>
            </a:endParaRPr>
          </a:p>
          <a:p>
            <a:pPr>
              <a:buFont typeface="Arial" pitchFamily="34" charset="0"/>
              <a:buNone/>
            </a:pPr>
            <a:r>
              <a:rPr lang="de-DE" dirty="0" smtClean="0">
                <a:ea typeface="ＭＳ Ｐゴシック" pitchFamily="34" charset="-128"/>
              </a:rPr>
              <a:t>    Ich wünsche Ihnen weiterhin viel </a:t>
            </a:r>
            <a:r>
              <a:rPr lang="de-DE" dirty="0" err="1" smtClean="0">
                <a:ea typeface="ＭＳ Ｐゴシック" pitchFamily="34" charset="-128"/>
              </a:rPr>
              <a:t>Spass</a:t>
            </a:r>
            <a:r>
              <a:rPr lang="de-DE" dirty="0" smtClean="0">
                <a:ea typeface="ＭＳ Ｐゴシック" pitchFamily="34" charset="-128"/>
              </a:rPr>
              <a:t> und Freude bei der Ausführung ihres Ehrenamtes als Leistungsrichter. </a:t>
            </a:r>
          </a:p>
          <a:p>
            <a:pPr>
              <a:buFont typeface="Arial" pitchFamily="34" charset="0"/>
              <a:buNone/>
            </a:pPr>
            <a:r>
              <a:rPr lang="de-DE" dirty="0" smtClean="0">
                <a:ea typeface="ＭＳ Ｐゴシック" pitchFamily="34" charset="-128"/>
              </a:rPr>
              <a:t>    </a:t>
            </a:r>
          </a:p>
          <a:p>
            <a:pPr>
              <a:buFont typeface="Arial" pitchFamily="34" charset="0"/>
              <a:buNone/>
            </a:pPr>
            <a:r>
              <a:rPr lang="de-DE" dirty="0" smtClean="0">
                <a:ea typeface="ＭＳ Ｐゴシック" pitchFamily="34" charset="-128"/>
              </a:rPr>
              <a:t>    Ihre gewissenhaften Beurteilungen sind entscheidend für den Fortbestand der Gebrauchshundezucht.</a:t>
            </a:r>
          </a:p>
          <a:p>
            <a:pPr>
              <a:buFont typeface="Arial" pitchFamily="34" charset="0"/>
              <a:buNone/>
            </a:pPr>
            <a:r>
              <a:rPr lang="de-DE" dirty="0" smtClean="0">
                <a:ea typeface="ＭＳ Ｐゴシック" pitchFamily="34" charset="-128"/>
              </a:rPr>
              <a:t>    </a:t>
            </a:r>
            <a:endParaRPr lang="de-DE" u="sng" dirty="0" smtClean="0">
              <a:ea typeface="ＭＳ Ｐゴシック" pitchFamily="34" charset="-128"/>
            </a:endParaRPr>
          </a:p>
          <a:p>
            <a:pPr>
              <a:buFont typeface="Arial" pitchFamily="34" charset="0"/>
              <a:buNone/>
            </a:pPr>
            <a:endParaRPr lang="de-DE" dirty="0" smtClean="0">
              <a:ea typeface="ＭＳ Ｐゴシック" pitchFamily="34" charset="-128"/>
            </a:endParaRPr>
          </a:p>
          <a:p>
            <a:pPr>
              <a:buFont typeface="Arial" pitchFamily="34" charset="0"/>
              <a:buNone/>
            </a:pPr>
            <a:r>
              <a:rPr lang="de-DE" dirty="0" smtClean="0">
                <a:ea typeface="ＭＳ Ｐゴシック" pitchFamily="34" charset="-128"/>
              </a:rPr>
              <a:t>    </a:t>
            </a:r>
          </a:p>
        </p:txBody>
      </p:sp>
      <p:sp>
        <p:nvSpPr>
          <p:cNvPr id="4" name="Foliennummernplatzhalter 3"/>
          <p:cNvSpPr>
            <a:spLocks noGrp="1"/>
          </p:cNvSpPr>
          <p:nvPr>
            <p:ph type="sldNum" sz="quarter" idx="12"/>
          </p:nvPr>
        </p:nvSpPr>
        <p:spPr/>
        <p:txBody>
          <a:bodyPr/>
          <a:lstStyle/>
          <a:p>
            <a:fld id="{42060E1C-7F94-48ED-A1E2-7080F3AD8941}" type="slidenum">
              <a:rPr lang="de-DE" smtClean="0"/>
              <a:pPr/>
              <a:t>93</a:t>
            </a:fld>
            <a:endParaRPr lang="de-DE" dirty="0"/>
          </a:p>
        </p:txBody>
      </p:sp>
      <p:sp>
        <p:nvSpPr>
          <p:cNvPr id="5" name="Fußzeilenplatzhalter 4"/>
          <p:cNvSpPr>
            <a:spLocks noGrp="1"/>
          </p:cNvSpPr>
          <p:nvPr>
            <p:ph type="ftr" sz="quarter" idx="11"/>
          </p:nvPr>
        </p:nvSpPr>
        <p:spPr/>
        <p:txBody>
          <a:bodyPr/>
          <a:lstStyle/>
          <a:p>
            <a:r>
              <a:rPr lang="de-DE" dirty="0" smtClean="0"/>
              <a:t>Diegel</a:t>
            </a:r>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8802</Words>
  <Application>Microsoft Office PowerPoint</Application>
  <PresentationFormat>Bildschirmpräsentation (4:3)</PresentationFormat>
  <Paragraphs>1761</Paragraphs>
  <Slides>93</Slides>
  <Notes>16</Notes>
  <HiddenSlides>0</HiddenSlides>
  <MMClips>0</MMClips>
  <ScaleCrop>false</ScaleCrop>
  <HeadingPairs>
    <vt:vector size="4" baseType="variant">
      <vt:variant>
        <vt:lpstr>Design</vt:lpstr>
      </vt:variant>
      <vt:variant>
        <vt:i4>1</vt:i4>
      </vt:variant>
      <vt:variant>
        <vt:lpstr>Folientitel</vt:lpstr>
      </vt:variant>
      <vt:variant>
        <vt:i4>93</vt:i4>
      </vt:variant>
    </vt:vector>
  </HeadingPairs>
  <TitlesOfParts>
    <vt:vector size="94" baseType="lpstr">
      <vt:lpstr>Larissa-Design</vt:lpstr>
      <vt:lpstr>IGP Abteilung C Allgemeine Bestimmungen</vt:lpstr>
      <vt:lpstr>IGP Phase C General Regulations</vt:lpstr>
      <vt:lpstr>PowerPoint-Präsentation</vt:lpstr>
      <vt:lpstr>IGP Abteilung C Allgemeine Bestimmungen   (Verstecke)</vt:lpstr>
      <vt:lpstr>Revierschema</vt:lpstr>
      <vt:lpstr>Markierungen</vt:lpstr>
      <vt:lpstr>Field Markings</vt:lpstr>
      <vt:lpstr>PowerPoint-Präsentation</vt:lpstr>
      <vt:lpstr>IGP Abt. C Disqualifikationsgründe</vt:lpstr>
      <vt:lpstr>Disqualification</vt:lpstr>
      <vt:lpstr>Disqualifikationsfolgen</vt:lpstr>
      <vt:lpstr>Disqualification</vt:lpstr>
      <vt:lpstr>IGP Abt. C Abbruchsgründe</vt:lpstr>
      <vt:lpstr>Termination</vt:lpstr>
      <vt:lpstr>Abbruchsfolgen</vt:lpstr>
      <vt:lpstr>Termination</vt:lpstr>
      <vt:lpstr>Anmeldung in Abt. C</vt:lpstr>
      <vt:lpstr>Check in</vt:lpstr>
      <vt:lpstr>PowerPoint-Präsentation</vt:lpstr>
      <vt:lpstr>PowerPoint-Präsentation</vt:lpstr>
      <vt:lpstr>IGP Abteilung C Revieren nach dem Helfer</vt:lpstr>
      <vt:lpstr>Search for the helper</vt:lpstr>
      <vt:lpstr>PowerPoint-Präsentation</vt:lpstr>
      <vt:lpstr>Revieren</vt:lpstr>
      <vt:lpstr>Search for the helper</vt:lpstr>
      <vt:lpstr>Revieren </vt:lpstr>
      <vt:lpstr>Revieren/Streife</vt:lpstr>
      <vt:lpstr>Lenken und Leiten</vt:lpstr>
      <vt:lpstr>Revieren: schnell, direktes Anlaufen </vt:lpstr>
      <vt:lpstr>Aufmerksames Umlaufen</vt:lpstr>
      <vt:lpstr>Enges Umlaufen</vt:lpstr>
      <vt:lpstr>PowerPoint-Präsentation</vt:lpstr>
      <vt:lpstr>Revieren</vt:lpstr>
      <vt:lpstr>IGP Abteilung C Stellen und Verbellen (10 + 5)</vt:lpstr>
      <vt:lpstr>IGP Abteilung C Stellen und Verbellen</vt:lpstr>
      <vt:lpstr>Hold and Bark  Helper Behaviour</vt:lpstr>
      <vt:lpstr>IGP Abteilung C Stellen und Verbellen</vt:lpstr>
      <vt:lpstr>Hold and Bark </vt:lpstr>
      <vt:lpstr>IGP Abteilung C Stellen und Verbellen</vt:lpstr>
      <vt:lpstr>Hold and Bark</vt:lpstr>
      <vt:lpstr>IGP Abteilung C Stellen und Verbellen</vt:lpstr>
      <vt:lpstr>Hold and Bark</vt:lpstr>
      <vt:lpstr>PowerPoint-Präsentation</vt:lpstr>
      <vt:lpstr>Dichtes, drangvolles Stellen energisches, anhaltendes Verbellen</vt:lpstr>
      <vt:lpstr>Stellen und Verbellen</vt:lpstr>
      <vt:lpstr>Stellen und Verbellen</vt:lpstr>
      <vt:lpstr>Verteidigungsübungen</vt:lpstr>
      <vt:lpstr>Defence exercises Helper behaviour</vt:lpstr>
      <vt:lpstr>Verhinderung eines Fluchtversuches</vt:lpstr>
      <vt:lpstr>  “Prevention of an attempted escape of the helper” </vt:lpstr>
      <vt:lpstr>PowerPoint-Präsentation</vt:lpstr>
      <vt:lpstr>Helferverhalten auf Prüfungen</vt:lpstr>
      <vt:lpstr>Helper behaviour Escape</vt:lpstr>
      <vt:lpstr>Flucht</vt:lpstr>
      <vt:lpstr>Pflichtentwertung/Mandatory Deduction</vt:lpstr>
      <vt:lpstr>Abwehr eines Angriffes/ Defense of an attack </vt:lpstr>
      <vt:lpstr>Abwehr</vt:lpstr>
      <vt:lpstr>Beenden der Übung Abwehr</vt:lpstr>
      <vt:lpstr>End of the Exercise </vt:lpstr>
      <vt:lpstr>Rückentransport/Back Transport</vt:lpstr>
      <vt:lpstr>Änderung Rückentransport IGP 2</vt:lpstr>
      <vt:lpstr>Modification Back Transport IGP 2</vt:lpstr>
      <vt:lpstr>Rückentransport</vt:lpstr>
      <vt:lpstr>Pflichtentwertung Rückentransport</vt:lpstr>
      <vt:lpstr>Überfall aus dem Rückentransport</vt:lpstr>
      <vt:lpstr>Attack out of the Back Transport</vt:lpstr>
      <vt:lpstr>PO Text Überfall aus dem RT</vt:lpstr>
      <vt:lpstr>Überfall auf den Hund aus dem Rückentransport IGP 3</vt:lpstr>
      <vt:lpstr>Überfall auf den Hund aus dem Rückentransport  (IGP 3)</vt:lpstr>
      <vt:lpstr>Angriff auf den Hund aus der Bewegung</vt:lpstr>
      <vt:lpstr>Attack on the dog out of motion</vt:lpstr>
      <vt:lpstr>IGP 1 Angriff a.d.B. PO Text</vt:lpstr>
      <vt:lpstr>IGP 1 Teil 2 C</vt:lpstr>
      <vt:lpstr>IGP 1 Attack out of Motion PO text</vt:lpstr>
      <vt:lpstr>IGP 1 Part 2 </vt:lpstr>
      <vt:lpstr>Angriff a.d.B. IGP 2/IGP 3</vt:lpstr>
      <vt:lpstr>Attack out of Motion IGP 2/IGP 3</vt:lpstr>
      <vt:lpstr>Fehlerhaft beim Angriff aus der Bewegung</vt:lpstr>
      <vt:lpstr>Angriff aus der Bewegung</vt:lpstr>
      <vt:lpstr>Angriff aus der Bewegung</vt:lpstr>
      <vt:lpstr>Abwehr eines Angriffes und Beenden IPG 2 und 3</vt:lpstr>
      <vt:lpstr>Defence of an Attack with completion IGP 2 und 3 </vt:lpstr>
      <vt:lpstr>Abwehr eines Angriffs</vt:lpstr>
      <vt:lpstr>Abwehr eines Angriffs</vt:lpstr>
      <vt:lpstr>TSB =Triebveranlagung, Selbstsicherheit, Belastbarkeit</vt:lpstr>
      <vt:lpstr>TSB Evaluation Phase “C” (valid for all trial levels)</vt:lpstr>
      <vt:lpstr>TSB Evaluation Phase C</vt:lpstr>
      <vt:lpstr>Zusatzprüfungen: IGP-ZTP</vt:lpstr>
      <vt:lpstr>Additional examinations:  IGP-ZTP </vt:lpstr>
      <vt:lpstr>IGP-V </vt:lpstr>
      <vt:lpstr>IGP-V</vt:lpstr>
      <vt:lpstr>IGP - V</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FCI Richtertagung 2018</dc:title>
  <dc:creator>Diegel</dc:creator>
  <cp:lastModifiedBy>Elisabeth Manner</cp:lastModifiedBy>
  <cp:revision>316</cp:revision>
  <dcterms:created xsi:type="dcterms:W3CDTF">2018-01-11T10:32:19Z</dcterms:created>
  <dcterms:modified xsi:type="dcterms:W3CDTF">2018-11-09T13:43:41Z</dcterms:modified>
</cp:coreProperties>
</file>